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0" d="100"/>
          <a:sy n="80" d="100"/>
        </p:scale>
        <p:origin x="-126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 wzorca tytułu</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pPr/>
              <a:t>2023-05-26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pPr/>
              <a:t>2023-05-26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 wzorca tytułu</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pPr/>
              <a:t>2023-05-26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pPr/>
              <a:t>2023-05-26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 wzorca tytułu</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6221E02-25CB-4963-84BC-0813985E7D90}" type="datetimeFigureOut">
              <a:rPr lang="pl-PL" smtClean="0"/>
              <a:pPr/>
              <a:t>2023-05-26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6221E02-25CB-4963-84BC-0813985E7D90}" type="datetimeFigureOut">
              <a:rPr lang="pl-PL" smtClean="0"/>
              <a:pPr/>
              <a:t>2023-05-26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 wzorca tytułu</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6221E02-25CB-4963-84BC-0813985E7D90}" type="datetimeFigureOut">
              <a:rPr lang="pl-PL" smtClean="0"/>
              <a:pPr/>
              <a:t>2023-05-26</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daty 2"/>
          <p:cNvSpPr>
            <a:spLocks noGrp="1"/>
          </p:cNvSpPr>
          <p:nvPr>
            <p:ph type="dt" sz="half" idx="10"/>
          </p:nvPr>
        </p:nvSpPr>
        <p:spPr/>
        <p:txBody>
          <a:bodyPr/>
          <a:lstStyle/>
          <a:p>
            <a:fld id="{66221E02-25CB-4963-84BC-0813985E7D90}" type="datetimeFigureOut">
              <a:rPr lang="pl-PL" smtClean="0"/>
              <a:pPr/>
              <a:t>2023-05-26</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6221E02-25CB-4963-84BC-0813985E7D90}" type="datetimeFigureOut">
              <a:rPr lang="pl-PL" smtClean="0"/>
              <a:pPr/>
              <a:t>2023-05-26</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 wzorca tytułu</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6221E02-25CB-4963-84BC-0813985E7D90}" type="datetimeFigureOut">
              <a:rPr lang="pl-PL" smtClean="0"/>
              <a:pPr/>
              <a:t>2023-05-26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 wzorca tytułu</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6221E02-25CB-4963-84BC-0813985E7D90}" type="datetimeFigureOut">
              <a:rPr lang="pl-PL" smtClean="0"/>
              <a:pPr/>
              <a:t>2023-05-26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 wzorca tytułu</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21E02-25CB-4963-84BC-0813985E7D90}" type="datetimeFigureOut">
              <a:rPr lang="pl-PL" smtClean="0"/>
              <a:pPr/>
              <a:t>2023-05-26</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B7C76-EFF2-4CD8-A475-4750F11B4BC6}"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6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Computer </a:t>
            </a:r>
            <a:r>
              <a:rPr lang="pl-PL" dirty="0" smtClean="0"/>
              <a:t>networks</a:t>
            </a:r>
            <a:endParaRPr lang="pl-P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LAN MAN WAN - </a:t>
            </a:r>
            <a:r>
              <a:rPr lang="pl-PL" dirty="0" err="1" smtClean="0"/>
              <a:t>comparison</a:t>
            </a:r>
            <a:endParaRPr lang="pl-PL" dirty="0"/>
          </a:p>
        </p:txBody>
      </p:sp>
      <p:pic>
        <p:nvPicPr>
          <p:cNvPr id="8194" name="Picture 2"/>
          <p:cNvPicPr>
            <a:picLocks noChangeAspect="1" noChangeArrowheads="1"/>
          </p:cNvPicPr>
          <p:nvPr/>
        </p:nvPicPr>
        <p:blipFill>
          <a:blip r:embed="rId2"/>
          <a:srcRect/>
          <a:stretch>
            <a:fillRect/>
          </a:stretch>
        </p:blipFill>
        <p:spPr bwMode="auto">
          <a:xfrm>
            <a:off x="1142976" y="1643050"/>
            <a:ext cx="7160154" cy="4214842"/>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PAN</a:t>
            </a:r>
            <a:endParaRPr lang="pl-PL" dirty="0"/>
          </a:p>
        </p:txBody>
      </p:sp>
      <p:pic>
        <p:nvPicPr>
          <p:cNvPr id="9218" name="Picture 2"/>
          <p:cNvPicPr>
            <a:picLocks noChangeAspect="1" noChangeArrowheads="1"/>
          </p:cNvPicPr>
          <p:nvPr/>
        </p:nvPicPr>
        <p:blipFill>
          <a:blip r:embed="rId2"/>
          <a:srcRect/>
          <a:stretch>
            <a:fillRect/>
          </a:stretch>
        </p:blipFill>
        <p:spPr bwMode="auto">
          <a:xfrm>
            <a:off x="2357422" y="1571612"/>
            <a:ext cx="4572032" cy="3281539"/>
          </a:xfrm>
          <a:prstGeom prst="rect">
            <a:avLst/>
          </a:prstGeom>
          <a:noFill/>
          <a:ln w="9525">
            <a:noFill/>
            <a:miter lim="800000"/>
            <a:headEnd/>
            <a:tailEnd/>
          </a:ln>
          <a:effectLst/>
        </p:spPr>
      </p:pic>
      <p:sp>
        <p:nvSpPr>
          <p:cNvPr id="5" name="Prostokąt 4"/>
          <p:cNvSpPr/>
          <p:nvPr/>
        </p:nvSpPr>
        <p:spPr>
          <a:xfrm>
            <a:off x="357158" y="4929198"/>
            <a:ext cx="8501122" cy="923330"/>
          </a:xfrm>
          <a:prstGeom prst="rect">
            <a:avLst/>
          </a:prstGeom>
        </p:spPr>
        <p:txBody>
          <a:bodyPr wrap="square">
            <a:spAutoFit/>
          </a:bodyPr>
          <a:lstStyle/>
          <a:p>
            <a:r>
              <a:rPr lang="en-US" dirty="0" smtClean="0"/>
              <a:t>Private networks (PAN) are structures used mainly in homes and small offices. They are characterized by a small geographical range (up to approx. 10m) and quite a large variety of media, such as: – twisted pair –wireless network –</a:t>
            </a:r>
            <a:r>
              <a:rPr lang="en-US" dirty="0" err="1" smtClean="0"/>
              <a:t>bluetooth</a:t>
            </a:r>
            <a:r>
              <a:rPr lang="en-US" dirty="0" smtClean="0"/>
              <a:t> –infrared -other</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Network </a:t>
            </a:r>
            <a:r>
              <a:rPr lang="pl-PL" dirty="0" err="1" smtClean="0"/>
              <a:t>topologies</a:t>
            </a:r>
            <a:endParaRPr lang="pl-PL" dirty="0"/>
          </a:p>
        </p:txBody>
      </p:sp>
      <p:sp>
        <p:nvSpPr>
          <p:cNvPr id="5" name="Symbol zastępczy zawartości 4"/>
          <p:cNvSpPr>
            <a:spLocks noGrp="1"/>
          </p:cNvSpPr>
          <p:nvPr>
            <p:ph idx="1"/>
          </p:nvPr>
        </p:nvSpPr>
        <p:spPr/>
        <p:txBody>
          <a:bodyPr>
            <a:normAutofit fontScale="92500" lnSpcReduction="20000"/>
          </a:bodyPr>
          <a:lstStyle/>
          <a:p>
            <a:pPr>
              <a:buNone/>
            </a:pPr>
            <a:r>
              <a:rPr lang="en-US" dirty="0" smtClean="0"/>
              <a:t>Topology that defines how individual network devices are </a:t>
            </a:r>
            <a:r>
              <a:rPr lang="en-US" dirty="0" smtClean="0"/>
              <a:t>connected.</a:t>
            </a:r>
            <a:endParaRPr lang="pl-PL" dirty="0" smtClean="0"/>
          </a:p>
          <a:p>
            <a:pPr>
              <a:buNone/>
            </a:pPr>
            <a:r>
              <a:rPr lang="en-US" dirty="0" smtClean="0"/>
              <a:t>The </a:t>
            </a:r>
            <a:r>
              <a:rPr lang="en-US" dirty="0" smtClean="0"/>
              <a:t>physical network topologies </a:t>
            </a:r>
            <a:r>
              <a:rPr lang="en-US" dirty="0" smtClean="0"/>
              <a:t>are:</a:t>
            </a:r>
            <a:endParaRPr lang="pl-PL" dirty="0" smtClean="0"/>
          </a:p>
          <a:p>
            <a:r>
              <a:rPr lang="en-US" dirty="0" smtClean="0"/>
              <a:t>bus</a:t>
            </a:r>
            <a:r>
              <a:rPr lang="en-US" dirty="0" smtClean="0"/>
              <a:t>, </a:t>
            </a:r>
            <a:endParaRPr lang="pl-PL" dirty="0" smtClean="0"/>
          </a:p>
          <a:p>
            <a:r>
              <a:rPr lang="en-US" dirty="0" smtClean="0"/>
              <a:t>ring</a:t>
            </a:r>
            <a:r>
              <a:rPr lang="en-US" dirty="0" smtClean="0"/>
              <a:t>, </a:t>
            </a:r>
            <a:endParaRPr lang="pl-PL" dirty="0" smtClean="0"/>
          </a:p>
          <a:p>
            <a:r>
              <a:rPr lang="en-US" dirty="0" smtClean="0"/>
              <a:t>double </a:t>
            </a:r>
            <a:r>
              <a:rPr lang="en-US" dirty="0" smtClean="0"/>
              <a:t>ring, </a:t>
            </a:r>
            <a:endParaRPr lang="pl-PL" dirty="0" smtClean="0"/>
          </a:p>
          <a:p>
            <a:r>
              <a:rPr lang="en-US" dirty="0" smtClean="0"/>
              <a:t>stars</a:t>
            </a:r>
            <a:r>
              <a:rPr lang="en-US" dirty="0" smtClean="0"/>
              <a:t>, </a:t>
            </a:r>
            <a:endParaRPr lang="pl-PL" dirty="0" smtClean="0"/>
          </a:p>
          <a:p>
            <a:r>
              <a:rPr lang="en-US" dirty="0" smtClean="0"/>
              <a:t>extended </a:t>
            </a:r>
            <a:r>
              <a:rPr lang="en-US" dirty="0" smtClean="0"/>
              <a:t>star, </a:t>
            </a:r>
            <a:endParaRPr lang="pl-PL" dirty="0" smtClean="0"/>
          </a:p>
          <a:p>
            <a:r>
              <a:rPr lang="en-US" dirty="0" smtClean="0"/>
              <a:t>hierarchical</a:t>
            </a:r>
            <a:r>
              <a:rPr lang="en-US" dirty="0" smtClean="0"/>
              <a:t>, </a:t>
            </a:r>
            <a:endParaRPr lang="pl-PL" dirty="0" smtClean="0"/>
          </a:p>
          <a:p>
            <a:r>
              <a:rPr lang="en-US" dirty="0" smtClean="0"/>
              <a:t>nets</a:t>
            </a:r>
            <a:r>
              <a:rPr lang="en-US" dirty="0" smtClean="0"/>
              <a:t>.</a:t>
            </a:r>
            <a:endParaRPr lang="pl-PL"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Network </a:t>
            </a:r>
            <a:r>
              <a:rPr lang="pl-PL" dirty="0" err="1" smtClean="0"/>
              <a:t>topologies</a:t>
            </a:r>
            <a:endParaRPr lang="pl-PL" dirty="0"/>
          </a:p>
        </p:txBody>
      </p:sp>
      <p:pic>
        <p:nvPicPr>
          <p:cNvPr id="10242" name="Picture 2"/>
          <p:cNvPicPr>
            <a:picLocks noGrp="1" noChangeAspect="1" noChangeArrowheads="1"/>
          </p:cNvPicPr>
          <p:nvPr>
            <p:ph idx="1"/>
          </p:nvPr>
        </p:nvPicPr>
        <p:blipFill>
          <a:blip r:embed="rId2"/>
          <a:srcRect/>
          <a:stretch>
            <a:fillRect/>
          </a:stretch>
        </p:blipFill>
        <p:spPr bwMode="auto">
          <a:xfrm>
            <a:off x="785786" y="1857364"/>
            <a:ext cx="7595656" cy="3786214"/>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Passive and active network devices</a:t>
            </a:r>
            <a:endParaRPr lang="pl-PL" dirty="0"/>
          </a:p>
        </p:txBody>
      </p:sp>
      <p:pic>
        <p:nvPicPr>
          <p:cNvPr id="11266" name="Picture 2"/>
          <p:cNvPicPr>
            <a:picLocks noChangeAspect="1" noChangeArrowheads="1"/>
          </p:cNvPicPr>
          <p:nvPr/>
        </p:nvPicPr>
        <p:blipFill>
          <a:blip r:embed="rId2"/>
          <a:srcRect/>
          <a:stretch>
            <a:fillRect/>
          </a:stretch>
        </p:blipFill>
        <p:spPr bwMode="auto">
          <a:xfrm>
            <a:off x="2714612" y="1285860"/>
            <a:ext cx="3790950" cy="52578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Passive and active network devices</a:t>
            </a:r>
            <a:endParaRPr lang="pl-PL" dirty="0"/>
          </a:p>
        </p:txBody>
      </p:sp>
      <p:sp>
        <p:nvSpPr>
          <p:cNvPr id="3" name="Symbol zastępczy zawartości 2"/>
          <p:cNvSpPr>
            <a:spLocks noGrp="1"/>
          </p:cNvSpPr>
          <p:nvPr>
            <p:ph idx="1"/>
          </p:nvPr>
        </p:nvSpPr>
        <p:spPr/>
        <p:txBody>
          <a:bodyPr/>
          <a:lstStyle/>
          <a:p>
            <a:r>
              <a:rPr lang="en-US" dirty="0" smtClean="0"/>
              <a:t>Passive (passive) network devices are all kinds of network peripherals that do not require additional power supply, and those that do not cause changes in the transmitted signals (amplification, filtration, regeneration</a:t>
            </a:r>
            <a:r>
              <a:rPr lang="en-US" dirty="0" smtClean="0"/>
              <a:t>)</a:t>
            </a:r>
            <a:endParaRPr lang="pl-PL" dirty="0" smtClean="0"/>
          </a:p>
          <a:p>
            <a:r>
              <a:rPr lang="en-US" dirty="0" smtClean="0"/>
              <a:t> </a:t>
            </a:r>
            <a:r>
              <a:rPr lang="en-US" dirty="0" smtClean="0"/>
              <a:t>Usually this group includes signal carriers, </a:t>
            </a:r>
            <a:r>
              <a:rPr lang="en-US" dirty="0" err="1" smtClean="0"/>
              <a:t>ie</a:t>
            </a:r>
            <a:r>
              <a:rPr lang="en-US" dirty="0" smtClean="0"/>
              <a:t> network cables, optical fibers, connectors and others</a:t>
            </a:r>
            <a:endParaRPr lang="pl-PL"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Passive and active network devices</a:t>
            </a:r>
            <a:endParaRPr lang="pl-PL" dirty="0"/>
          </a:p>
        </p:txBody>
      </p:sp>
      <p:sp>
        <p:nvSpPr>
          <p:cNvPr id="3" name="Symbol zastępczy zawartości 2"/>
          <p:cNvSpPr>
            <a:spLocks noGrp="1"/>
          </p:cNvSpPr>
          <p:nvPr>
            <p:ph idx="1"/>
          </p:nvPr>
        </p:nvSpPr>
        <p:spPr/>
        <p:txBody>
          <a:bodyPr>
            <a:normAutofit lnSpcReduction="10000"/>
          </a:bodyPr>
          <a:lstStyle/>
          <a:p>
            <a:r>
              <a:rPr lang="en-US" dirty="0" smtClean="0"/>
              <a:t>Active devices are all kinds of peripherals that have the ability to process signals, i.e. amplification, filtration, switching, combining transmission at the interface of different media, etc., </a:t>
            </a:r>
            <a:endParaRPr lang="pl-PL" dirty="0" smtClean="0"/>
          </a:p>
          <a:p>
            <a:r>
              <a:rPr lang="en-US" dirty="0" smtClean="0"/>
              <a:t>Active </a:t>
            </a:r>
            <a:r>
              <a:rPr lang="en-US" dirty="0" smtClean="0"/>
              <a:t>devices require power, these include e.g. Routers, switches, signal repeaters, gateways, bridges, modems, access points and more</a:t>
            </a:r>
            <a:endParaRPr lang="pl-PL"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Examples</a:t>
            </a:r>
            <a:r>
              <a:rPr lang="pl-PL" dirty="0" smtClean="0"/>
              <a:t> of </a:t>
            </a:r>
            <a:r>
              <a:rPr lang="pl-PL" dirty="0" err="1" smtClean="0"/>
              <a:t>network</a:t>
            </a:r>
            <a:r>
              <a:rPr lang="pl-PL" dirty="0" smtClean="0"/>
              <a:t> devices</a:t>
            </a:r>
            <a:endParaRPr lang="pl-PL" dirty="0"/>
          </a:p>
        </p:txBody>
      </p:sp>
      <p:sp>
        <p:nvSpPr>
          <p:cNvPr id="3" name="Symbol zastępczy zawartości 2"/>
          <p:cNvSpPr>
            <a:spLocks noGrp="1"/>
          </p:cNvSpPr>
          <p:nvPr>
            <p:ph idx="1"/>
          </p:nvPr>
        </p:nvSpPr>
        <p:spPr/>
        <p:txBody>
          <a:bodyPr/>
          <a:lstStyle/>
          <a:p>
            <a:r>
              <a:rPr lang="en-US" dirty="0" smtClean="0"/>
              <a:t>Modems </a:t>
            </a:r>
            <a:endParaRPr lang="pl-PL" dirty="0" smtClean="0"/>
          </a:p>
          <a:p>
            <a:r>
              <a:rPr lang="en-US" dirty="0" smtClean="0"/>
              <a:t>Wired </a:t>
            </a:r>
            <a:r>
              <a:rPr lang="en-US" dirty="0" smtClean="0"/>
              <a:t>and wireless network cards </a:t>
            </a:r>
            <a:endParaRPr lang="pl-PL" dirty="0" smtClean="0"/>
          </a:p>
          <a:p>
            <a:r>
              <a:rPr lang="en-US" dirty="0" smtClean="0"/>
              <a:t>Converters </a:t>
            </a:r>
            <a:endParaRPr lang="pl-PL" dirty="0" smtClean="0"/>
          </a:p>
          <a:p>
            <a:r>
              <a:rPr lang="en-US" dirty="0" smtClean="0"/>
              <a:t>Hubs </a:t>
            </a:r>
            <a:endParaRPr lang="pl-PL" dirty="0" smtClean="0"/>
          </a:p>
          <a:p>
            <a:r>
              <a:rPr lang="en-US" dirty="0" smtClean="0"/>
              <a:t>WLAN </a:t>
            </a:r>
            <a:r>
              <a:rPr lang="en-US" dirty="0" smtClean="0"/>
              <a:t>access points </a:t>
            </a:r>
            <a:endParaRPr lang="pl-PL" dirty="0" smtClean="0"/>
          </a:p>
          <a:p>
            <a:r>
              <a:rPr lang="en-US" dirty="0" smtClean="0"/>
              <a:t>Routers</a:t>
            </a:r>
            <a:endParaRPr lang="en-US" dirty="0" smtClean="0"/>
          </a:p>
          <a:p>
            <a:endParaRPr lang="pl-PL"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Modem</a:t>
            </a:r>
            <a:endParaRPr lang="pl-PL" dirty="0"/>
          </a:p>
        </p:txBody>
      </p:sp>
      <p:pic>
        <p:nvPicPr>
          <p:cNvPr id="12290" name="Picture 2"/>
          <p:cNvPicPr>
            <a:picLocks noGrp="1" noChangeAspect="1" noChangeArrowheads="1"/>
          </p:cNvPicPr>
          <p:nvPr>
            <p:ph idx="1"/>
          </p:nvPr>
        </p:nvPicPr>
        <p:blipFill>
          <a:blip r:embed="rId2"/>
          <a:srcRect/>
          <a:stretch>
            <a:fillRect/>
          </a:stretch>
        </p:blipFill>
        <p:spPr bwMode="auto">
          <a:xfrm>
            <a:off x="357158" y="1714488"/>
            <a:ext cx="3619809" cy="2428892"/>
          </a:xfrm>
          <a:prstGeom prst="rect">
            <a:avLst/>
          </a:prstGeom>
          <a:noFill/>
          <a:ln w="9525">
            <a:noFill/>
            <a:miter lim="800000"/>
            <a:headEnd/>
            <a:tailEnd/>
          </a:ln>
          <a:effectLst/>
        </p:spPr>
      </p:pic>
      <p:pic>
        <p:nvPicPr>
          <p:cNvPr id="12292" name="Picture 4"/>
          <p:cNvPicPr>
            <a:picLocks noChangeAspect="1" noChangeArrowheads="1"/>
          </p:cNvPicPr>
          <p:nvPr/>
        </p:nvPicPr>
        <p:blipFill>
          <a:blip r:embed="rId3" cstate="print"/>
          <a:srcRect/>
          <a:stretch>
            <a:fillRect/>
          </a:stretch>
        </p:blipFill>
        <p:spPr bwMode="auto">
          <a:xfrm>
            <a:off x="4572000" y="1357298"/>
            <a:ext cx="3357550" cy="335755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Converters</a:t>
            </a:r>
            <a:endParaRPr lang="pl-PL" dirty="0"/>
          </a:p>
        </p:txBody>
      </p:sp>
      <p:pic>
        <p:nvPicPr>
          <p:cNvPr id="13314" name="Picture 2"/>
          <p:cNvPicPr>
            <a:picLocks noGrp="1" noChangeAspect="1" noChangeArrowheads="1"/>
          </p:cNvPicPr>
          <p:nvPr>
            <p:ph idx="1"/>
          </p:nvPr>
        </p:nvPicPr>
        <p:blipFill>
          <a:blip r:embed="rId2"/>
          <a:srcRect/>
          <a:stretch>
            <a:fillRect/>
          </a:stretch>
        </p:blipFill>
        <p:spPr bwMode="auto">
          <a:xfrm>
            <a:off x="2252662" y="1710531"/>
            <a:ext cx="4638675" cy="43053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dirty="0" smtClean="0"/>
              <a:t>computer network </a:t>
            </a:r>
            <a:r>
              <a:rPr lang="pl-PL" dirty="0" smtClean="0"/>
              <a:t/>
            </a:r>
            <a:br>
              <a:rPr lang="pl-PL" dirty="0" smtClean="0"/>
            </a:br>
            <a:endParaRPr lang="pl-PL" dirty="0"/>
          </a:p>
        </p:txBody>
      </p:sp>
      <p:sp>
        <p:nvSpPr>
          <p:cNvPr id="3" name="Symbol zastępczy zawartości 2"/>
          <p:cNvSpPr>
            <a:spLocks noGrp="1"/>
          </p:cNvSpPr>
          <p:nvPr>
            <p:ph idx="1"/>
          </p:nvPr>
        </p:nvSpPr>
        <p:spPr>
          <a:xfrm>
            <a:off x="457200" y="1600201"/>
            <a:ext cx="8229600" cy="1828800"/>
          </a:xfrm>
        </p:spPr>
        <p:txBody>
          <a:bodyPr/>
          <a:lstStyle/>
          <a:p>
            <a:r>
              <a:rPr lang="en-US" dirty="0" smtClean="0"/>
              <a:t>A </a:t>
            </a:r>
            <a:r>
              <a:rPr lang="en-US" dirty="0" smtClean="0"/>
              <a:t>computer network is a medium that allows two or more computers to be connected in order to communicate with each </a:t>
            </a:r>
            <a:r>
              <a:rPr lang="en-US" dirty="0" smtClean="0"/>
              <a:t>other</a:t>
            </a:r>
            <a:endParaRPr lang="pl-PL" dirty="0"/>
          </a:p>
        </p:txBody>
      </p:sp>
      <p:pic>
        <p:nvPicPr>
          <p:cNvPr id="1027" name="Picture 3"/>
          <p:cNvPicPr>
            <a:picLocks noChangeAspect="1" noChangeArrowheads="1"/>
          </p:cNvPicPr>
          <p:nvPr/>
        </p:nvPicPr>
        <p:blipFill>
          <a:blip r:embed="rId2"/>
          <a:srcRect/>
          <a:stretch>
            <a:fillRect/>
          </a:stretch>
        </p:blipFill>
        <p:spPr bwMode="auto">
          <a:xfrm>
            <a:off x="2357422" y="3357562"/>
            <a:ext cx="4357718" cy="3242142"/>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Hub</a:t>
            </a:r>
            <a:endParaRPr lang="pl-PL" dirty="0"/>
          </a:p>
        </p:txBody>
      </p:sp>
      <p:pic>
        <p:nvPicPr>
          <p:cNvPr id="14338" name="Picture 2"/>
          <p:cNvPicPr>
            <a:picLocks noGrp="1" noChangeAspect="1" noChangeArrowheads="1"/>
          </p:cNvPicPr>
          <p:nvPr>
            <p:ph idx="1"/>
          </p:nvPr>
        </p:nvPicPr>
        <p:blipFill>
          <a:blip r:embed="rId2"/>
          <a:srcRect/>
          <a:stretch>
            <a:fillRect/>
          </a:stretch>
        </p:blipFill>
        <p:spPr bwMode="auto">
          <a:xfrm>
            <a:off x="1714500" y="2258219"/>
            <a:ext cx="5715000" cy="3209925"/>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WLAN </a:t>
            </a:r>
            <a:r>
              <a:rPr lang="pl-PL" dirty="0" err="1" smtClean="0"/>
              <a:t>access</a:t>
            </a:r>
            <a:r>
              <a:rPr lang="pl-PL" dirty="0" smtClean="0"/>
              <a:t> point</a:t>
            </a:r>
            <a:endParaRPr lang="pl-PL" dirty="0"/>
          </a:p>
        </p:txBody>
      </p:sp>
      <p:pic>
        <p:nvPicPr>
          <p:cNvPr id="15362" name="Picture 2"/>
          <p:cNvPicPr>
            <a:picLocks noGrp="1" noChangeAspect="1" noChangeArrowheads="1"/>
          </p:cNvPicPr>
          <p:nvPr>
            <p:ph idx="1"/>
          </p:nvPr>
        </p:nvPicPr>
        <p:blipFill>
          <a:blip r:embed="rId2"/>
          <a:srcRect/>
          <a:stretch>
            <a:fillRect/>
          </a:stretch>
        </p:blipFill>
        <p:spPr bwMode="auto">
          <a:xfrm>
            <a:off x="1339169" y="1600200"/>
            <a:ext cx="6465661" cy="4525963"/>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Network </a:t>
            </a:r>
            <a:r>
              <a:rPr lang="pl-PL" dirty="0" err="1" smtClean="0"/>
              <a:t>cards</a:t>
            </a:r>
            <a:endParaRPr lang="pl-PL" dirty="0"/>
          </a:p>
        </p:txBody>
      </p:sp>
      <p:pic>
        <p:nvPicPr>
          <p:cNvPr id="16386" name="Picture 2"/>
          <p:cNvPicPr>
            <a:picLocks noChangeAspect="1" noChangeArrowheads="1"/>
          </p:cNvPicPr>
          <p:nvPr/>
        </p:nvPicPr>
        <p:blipFill>
          <a:blip r:embed="rId2"/>
          <a:srcRect/>
          <a:stretch>
            <a:fillRect/>
          </a:stretch>
        </p:blipFill>
        <p:spPr bwMode="auto">
          <a:xfrm>
            <a:off x="0" y="1428736"/>
            <a:ext cx="2286016" cy="2286016"/>
          </a:xfrm>
          <a:prstGeom prst="rect">
            <a:avLst/>
          </a:prstGeom>
          <a:noFill/>
          <a:ln w="9525">
            <a:noFill/>
            <a:miter lim="800000"/>
            <a:headEnd/>
            <a:tailEnd/>
          </a:ln>
          <a:effectLst/>
        </p:spPr>
      </p:pic>
      <p:pic>
        <p:nvPicPr>
          <p:cNvPr id="16387" name="Picture 3"/>
          <p:cNvPicPr>
            <a:picLocks noChangeAspect="1" noChangeArrowheads="1"/>
          </p:cNvPicPr>
          <p:nvPr/>
        </p:nvPicPr>
        <p:blipFill>
          <a:blip r:embed="rId3"/>
          <a:srcRect/>
          <a:stretch>
            <a:fillRect/>
          </a:stretch>
        </p:blipFill>
        <p:spPr bwMode="auto">
          <a:xfrm>
            <a:off x="2214546" y="1571612"/>
            <a:ext cx="3988822" cy="2290769"/>
          </a:xfrm>
          <a:prstGeom prst="rect">
            <a:avLst/>
          </a:prstGeom>
          <a:noFill/>
          <a:ln w="9525">
            <a:noFill/>
            <a:miter lim="800000"/>
            <a:headEnd/>
            <a:tailEnd/>
          </a:ln>
          <a:effectLst/>
        </p:spPr>
      </p:pic>
      <p:pic>
        <p:nvPicPr>
          <p:cNvPr id="16388" name="Picture 4"/>
          <p:cNvPicPr>
            <a:picLocks noChangeAspect="1" noChangeArrowheads="1"/>
          </p:cNvPicPr>
          <p:nvPr/>
        </p:nvPicPr>
        <p:blipFill>
          <a:blip r:embed="rId4"/>
          <a:srcRect/>
          <a:stretch>
            <a:fillRect/>
          </a:stretch>
        </p:blipFill>
        <p:spPr bwMode="auto">
          <a:xfrm>
            <a:off x="6286500" y="1714488"/>
            <a:ext cx="2857500" cy="2200275"/>
          </a:xfrm>
          <a:prstGeom prst="rect">
            <a:avLst/>
          </a:prstGeom>
          <a:noFill/>
          <a:ln w="9525">
            <a:noFill/>
            <a:miter lim="800000"/>
            <a:headEnd/>
            <a:tailEnd/>
          </a:ln>
          <a:effectLst/>
        </p:spPr>
      </p:pic>
      <p:pic>
        <p:nvPicPr>
          <p:cNvPr id="16389" name="Picture 5"/>
          <p:cNvPicPr>
            <a:picLocks noChangeAspect="1" noChangeArrowheads="1"/>
          </p:cNvPicPr>
          <p:nvPr/>
        </p:nvPicPr>
        <p:blipFill>
          <a:blip r:embed="rId5"/>
          <a:srcRect/>
          <a:stretch>
            <a:fillRect/>
          </a:stretch>
        </p:blipFill>
        <p:spPr bwMode="auto">
          <a:xfrm>
            <a:off x="0" y="4071942"/>
            <a:ext cx="2971800" cy="1543050"/>
          </a:xfrm>
          <a:prstGeom prst="rect">
            <a:avLst/>
          </a:prstGeom>
          <a:noFill/>
          <a:ln w="9525">
            <a:noFill/>
            <a:miter lim="800000"/>
            <a:headEnd/>
            <a:tailEnd/>
          </a:ln>
          <a:effectLst/>
        </p:spPr>
      </p:pic>
      <p:pic>
        <p:nvPicPr>
          <p:cNvPr id="16390" name="Picture 6"/>
          <p:cNvPicPr>
            <a:picLocks noChangeAspect="1" noChangeArrowheads="1"/>
          </p:cNvPicPr>
          <p:nvPr/>
        </p:nvPicPr>
        <p:blipFill>
          <a:blip r:embed="rId6"/>
          <a:srcRect/>
          <a:stretch>
            <a:fillRect/>
          </a:stretch>
        </p:blipFill>
        <p:spPr bwMode="auto">
          <a:xfrm>
            <a:off x="2643174" y="4286256"/>
            <a:ext cx="1357322" cy="1357322"/>
          </a:xfrm>
          <a:prstGeom prst="rect">
            <a:avLst/>
          </a:prstGeom>
          <a:noFill/>
          <a:ln w="9525">
            <a:noFill/>
            <a:miter lim="800000"/>
            <a:headEnd/>
            <a:tailEnd/>
          </a:ln>
          <a:effectLst/>
        </p:spPr>
      </p:pic>
      <p:pic>
        <p:nvPicPr>
          <p:cNvPr id="16391" name="Picture 7"/>
          <p:cNvPicPr>
            <a:picLocks noChangeAspect="1" noChangeArrowheads="1"/>
          </p:cNvPicPr>
          <p:nvPr/>
        </p:nvPicPr>
        <p:blipFill>
          <a:blip r:embed="rId7"/>
          <a:srcRect/>
          <a:stretch>
            <a:fillRect/>
          </a:stretch>
        </p:blipFill>
        <p:spPr bwMode="auto">
          <a:xfrm>
            <a:off x="3857620" y="4000504"/>
            <a:ext cx="2143125" cy="2143125"/>
          </a:xfrm>
          <a:prstGeom prst="rect">
            <a:avLst/>
          </a:prstGeom>
          <a:noFill/>
          <a:ln w="9525">
            <a:noFill/>
            <a:miter lim="800000"/>
            <a:headEnd/>
            <a:tailEnd/>
          </a:ln>
          <a:effectLst/>
        </p:spPr>
      </p:pic>
      <p:pic>
        <p:nvPicPr>
          <p:cNvPr id="16392" name="Picture 8"/>
          <p:cNvPicPr>
            <a:picLocks noChangeAspect="1" noChangeArrowheads="1"/>
          </p:cNvPicPr>
          <p:nvPr/>
        </p:nvPicPr>
        <p:blipFill>
          <a:blip r:embed="rId8"/>
          <a:srcRect/>
          <a:stretch>
            <a:fillRect/>
          </a:stretch>
        </p:blipFill>
        <p:spPr bwMode="auto">
          <a:xfrm>
            <a:off x="6143636" y="4000504"/>
            <a:ext cx="2675234" cy="2600327"/>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Router</a:t>
            </a:r>
            <a:endParaRPr lang="pl-PL" dirty="0"/>
          </a:p>
        </p:txBody>
      </p:sp>
      <p:pic>
        <p:nvPicPr>
          <p:cNvPr id="17410" name="Picture 2"/>
          <p:cNvPicPr>
            <a:picLocks noGrp="1" noChangeAspect="1" noChangeArrowheads="1"/>
          </p:cNvPicPr>
          <p:nvPr>
            <p:ph idx="1"/>
          </p:nvPr>
        </p:nvPicPr>
        <p:blipFill>
          <a:blip r:embed="rId2"/>
          <a:srcRect/>
          <a:stretch>
            <a:fillRect/>
          </a:stretch>
        </p:blipFill>
        <p:spPr bwMode="auto">
          <a:xfrm>
            <a:off x="1177527" y="1600200"/>
            <a:ext cx="6788945" cy="4525963"/>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TCP/</a:t>
            </a:r>
            <a:r>
              <a:rPr lang="pl-PL" dirty="0" err="1" smtClean="0"/>
              <a:t>IP-ISO</a:t>
            </a:r>
            <a:r>
              <a:rPr lang="pl-PL" dirty="0" smtClean="0"/>
              <a:t>/OSI model</a:t>
            </a:r>
            <a:endParaRPr lang="pl-PL" dirty="0"/>
          </a:p>
        </p:txBody>
      </p:sp>
      <p:sp>
        <p:nvSpPr>
          <p:cNvPr id="3" name="Symbol zastępczy zawartości 2"/>
          <p:cNvSpPr>
            <a:spLocks noGrp="1"/>
          </p:cNvSpPr>
          <p:nvPr>
            <p:ph idx="1"/>
          </p:nvPr>
        </p:nvSpPr>
        <p:spPr/>
        <p:txBody>
          <a:bodyPr>
            <a:normAutofit fontScale="92500" lnSpcReduction="10000"/>
          </a:bodyPr>
          <a:lstStyle/>
          <a:p>
            <a:r>
              <a:rPr lang="en-US" dirty="0" smtClean="0"/>
              <a:t>The TCP/IP model is referred to as the protocol model. </a:t>
            </a:r>
            <a:endParaRPr lang="pl-PL" dirty="0" smtClean="0"/>
          </a:p>
          <a:p>
            <a:r>
              <a:rPr lang="en-US" dirty="0" smtClean="0"/>
              <a:t>Each </a:t>
            </a:r>
            <a:r>
              <a:rPr lang="en-US" dirty="0" smtClean="0"/>
              <a:t>of its layers performs specific tasks, for which specific protocols are used, </a:t>
            </a:r>
            <a:endParaRPr lang="pl-PL" dirty="0" smtClean="0"/>
          </a:p>
          <a:p>
            <a:r>
              <a:rPr lang="en-US" dirty="0" smtClean="0"/>
              <a:t>In </a:t>
            </a:r>
            <a:r>
              <a:rPr lang="en-US" dirty="0" smtClean="0"/>
              <a:t>the case of the TCP/IP model, we can distinguish 4 layers: </a:t>
            </a:r>
            <a:endParaRPr lang="pl-PL" dirty="0" smtClean="0"/>
          </a:p>
          <a:p>
            <a:pPr lvl="1"/>
            <a:r>
              <a:rPr lang="en-US" dirty="0" smtClean="0"/>
              <a:t>applications</a:t>
            </a:r>
            <a:r>
              <a:rPr lang="en-US" dirty="0" smtClean="0"/>
              <a:t>, </a:t>
            </a:r>
            <a:endParaRPr lang="pl-PL" dirty="0" smtClean="0"/>
          </a:p>
          <a:p>
            <a:pPr lvl="1"/>
            <a:r>
              <a:rPr lang="en-US" dirty="0" smtClean="0"/>
              <a:t>transport</a:t>
            </a:r>
            <a:r>
              <a:rPr lang="en-US" dirty="0" smtClean="0"/>
              <a:t>, </a:t>
            </a:r>
            <a:endParaRPr lang="pl-PL" dirty="0" smtClean="0"/>
          </a:p>
          <a:p>
            <a:pPr lvl="1"/>
            <a:r>
              <a:rPr lang="en-US" dirty="0" smtClean="0"/>
              <a:t>Internet</a:t>
            </a:r>
            <a:r>
              <a:rPr lang="en-US" dirty="0" smtClean="0"/>
              <a:t>, </a:t>
            </a:r>
            <a:endParaRPr lang="pl-PL" dirty="0" smtClean="0"/>
          </a:p>
          <a:p>
            <a:pPr lvl="1"/>
            <a:r>
              <a:rPr lang="en-US" dirty="0" smtClean="0"/>
              <a:t>network </a:t>
            </a:r>
            <a:r>
              <a:rPr lang="en-US" dirty="0" smtClean="0"/>
              <a:t>access.</a:t>
            </a:r>
            <a:endParaRPr lang="pl-PL"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TCP/</a:t>
            </a:r>
            <a:r>
              <a:rPr lang="pl-PL" dirty="0" err="1" smtClean="0"/>
              <a:t>IP-ISO</a:t>
            </a:r>
            <a:r>
              <a:rPr lang="pl-PL" dirty="0" smtClean="0"/>
              <a:t>/OSI model</a:t>
            </a:r>
            <a:endParaRPr lang="pl-PL" dirty="0"/>
          </a:p>
        </p:txBody>
      </p:sp>
      <p:pic>
        <p:nvPicPr>
          <p:cNvPr id="18436" name="Picture 4" descr="Main differences between the ISO/OSI model and TCP/IP | Informatica e  Ingegneria Online"/>
          <p:cNvPicPr>
            <a:picLocks noChangeAspect="1" noChangeArrowheads="1"/>
          </p:cNvPicPr>
          <p:nvPr/>
        </p:nvPicPr>
        <p:blipFill>
          <a:blip r:embed="rId2"/>
          <a:srcRect/>
          <a:stretch>
            <a:fillRect/>
          </a:stretch>
        </p:blipFill>
        <p:spPr bwMode="auto">
          <a:xfrm>
            <a:off x="500034" y="1714488"/>
            <a:ext cx="8358182" cy="4283568"/>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IP </a:t>
            </a:r>
            <a:r>
              <a:rPr lang="pl-PL" dirty="0" err="1" smtClean="0"/>
              <a:t>addressing</a:t>
            </a:r>
            <a:endParaRPr lang="pl-PL" dirty="0"/>
          </a:p>
        </p:txBody>
      </p:sp>
      <p:sp>
        <p:nvSpPr>
          <p:cNvPr id="3" name="Symbol zastępczy zawartości 2"/>
          <p:cNvSpPr>
            <a:spLocks noGrp="1"/>
          </p:cNvSpPr>
          <p:nvPr>
            <p:ph idx="1"/>
          </p:nvPr>
        </p:nvSpPr>
        <p:spPr/>
        <p:txBody>
          <a:bodyPr/>
          <a:lstStyle/>
          <a:p>
            <a:r>
              <a:rPr lang="en-US" dirty="0" smtClean="0"/>
              <a:t>32 bits, 4 octets of 8 bits</a:t>
            </a:r>
            <a:r>
              <a:rPr lang="en-US" dirty="0" smtClean="0"/>
              <a:t>,</a:t>
            </a:r>
            <a:endParaRPr lang="pl-PL" dirty="0" smtClean="0"/>
          </a:p>
          <a:p>
            <a:pPr>
              <a:buNone/>
            </a:pPr>
            <a:r>
              <a:rPr lang="en-US" dirty="0" smtClean="0"/>
              <a:t> </a:t>
            </a:r>
            <a:endParaRPr lang="pl-PL" dirty="0" smtClean="0"/>
          </a:p>
          <a:p>
            <a:r>
              <a:rPr lang="en-US" dirty="0" smtClean="0"/>
              <a:t>Binary </a:t>
            </a:r>
            <a:r>
              <a:rPr lang="en-US" dirty="0" smtClean="0"/>
              <a:t>numbering - for machines </a:t>
            </a:r>
            <a:r>
              <a:rPr lang="en-US" dirty="0" smtClean="0"/>
              <a:t>10010101.01110010.10011111.00000011</a:t>
            </a:r>
            <a:endParaRPr lang="pl-PL" dirty="0" smtClean="0"/>
          </a:p>
          <a:p>
            <a:pPr>
              <a:buNone/>
            </a:pPr>
            <a:r>
              <a:rPr lang="en-US" dirty="0" smtClean="0"/>
              <a:t> </a:t>
            </a:r>
            <a:endParaRPr lang="pl-PL" dirty="0" smtClean="0"/>
          </a:p>
          <a:p>
            <a:r>
              <a:rPr lang="en-US" dirty="0" smtClean="0"/>
              <a:t>Decimal </a:t>
            </a:r>
            <a:r>
              <a:rPr lang="en-US" dirty="0" smtClean="0"/>
              <a:t>numbering - for people </a:t>
            </a:r>
            <a:r>
              <a:rPr lang="en-US" dirty="0" smtClean="0"/>
              <a:t>149.114.159.3</a:t>
            </a:r>
            <a:endParaRPr lang="pl-PL" dirty="0" smtClean="0"/>
          </a:p>
          <a:p>
            <a:endParaRPr lang="pl-PL" dirty="0" smtClean="0"/>
          </a:p>
          <a:p>
            <a:endParaRPr lang="pl-PL" dirty="0" smtClean="0"/>
          </a:p>
          <a:p>
            <a:endParaRPr lang="pl-PL"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IPv4 </a:t>
            </a:r>
            <a:r>
              <a:rPr lang="pl-PL" dirty="0" err="1" smtClean="0"/>
              <a:t>classes</a:t>
            </a:r>
            <a:endParaRPr lang="pl-PL" dirty="0"/>
          </a:p>
        </p:txBody>
      </p:sp>
      <p:pic>
        <p:nvPicPr>
          <p:cNvPr id="38914" name="Picture 2" descr="ip_classes.png"/>
          <p:cNvPicPr>
            <a:picLocks noChangeAspect="1" noChangeArrowheads="1"/>
          </p:cNvPicPr>
          <p:nvPr/>
        </p:nvPicPr>
        <p:blipFill>
          <a:blip r:embed="rId2"/>
          <a:srcRect/>
          <a:stretch>
            <a:fillRect/>
          </a:stretch>
        </p:blipFill>
        <p:spPr bwMode="auto">
          <a:xfrm>
            <a:off x="785786" y="1785926"/>
            <a:ext cx="6715172" cy="402910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IPv4 </a:t>
            </a:r>
            <a:r>
              <a:rPr lang="pl-PL" dirty="0" err="1" smtClean="0"/>
              <a:t>classes</a:t>
            </a:r>
            <a:endParaRPr lang="pl-PL" dirty="0"/>
          </a:p>
        </p:txBody>
      </p:sp>
      <p:pic>
        <p:nvPicPr>
          <p:cNvPr id="40962" name="Picture 2" descr="LFCA: Learn Classes of Network IP Addressing Range – Part 11"/>
          <p:cNvPicPr>
            <a:picLocks noChangeAspect="1" noChangeArrowheads="1"/>
          </p:cNvPicPr>
          <p:nvPr/>
        </p:nvPicPr>
        <p:blipFill>
          <a:blip r:embed="rId2"/>
          <a:srcRect/>
          <a:stretch>
            <a:fillRect/>
          </a:stretch>
        </p:blipFill>
        <p:spPr bwMode="auto">
          <a:xfrm>
            <a:off x="357158" y="1714488"/>
            <a:ext cx="8489369" cy="3857652"/>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Network </a:t>
            </a:r>
            <a:r>
              <a:rPr lang="pl-PL" dirty="0" err="1" smtClean="0"/>
              <a:t>masks</a:t>
            </a:r>
            <a:endParaRPr lang="pl-PL" dirty="0"/>
          </a:p>
        </p:txBody>
      </p:sp>
      <p:sp>
        <p:nvSpPr>
          <p:cNvPr id="3" name="Symbol zastępczy zawartości 2"/>
          <p:cNvSpPr>
            <a:spLocks noGrp="1"/>
          </p:cNvSpPr>
          <p:nvPr>
            <p:ph idx="1"/>
          </p:nvPr>
        </p:nvSpPr>
        <p:spPr/>
        <p:txBody>
          <a:bodyPr/>
          <a:lstStyle/>
          <a:p>
            <a:r>
              <a:rPr lang="en-US" dirty="0" smtClean="0"/>
              <a:t>The purpose of using the mask is to </a:t>
            </a:r>
            <a:r>
              <a:rPr lang="en-US" dirty="0" smtClean="0"/>
              <a:t>designate</a:t>
            </a:r>
            <a:r>
              <a:rPr lang="pl-PL" dirty="0" smtClean="0"/>
              <a:t> </a:t>
            </a:r>
            <a:r>
              <a:rPr lang="en-US" dirty="0" smtClean="0"/>
              <a:t>what </a:t>
            </a:r>
            <a:r>
              <a:rPr lang="en-US" dirty="0" smtClean="0"/>
              <a:t>part of the address identifies the network or </a:t>
            </a:r>
            <a:r>
              <a:rPr lang="en-US" dirty="0" smtClean="0"/>
              <a:t>sub</a:t>
            </a:r>
            <a:r>
              <a:rPr lang="pl-PL" dirty="0" err="1" smtClean="0"/>
              <a:t>network</a:t>
            </a:r>
            <a:r>
              <a:rPr lang="en-US" dirty="0" smtClean="0"/>
              <a:t> </a:t>
            </a:r>
            <a:r>
              <a:rPr lang="en-US" dirty="0" smtClean="0"/>
              <a:t>(NID) and which it identifies </a:t>
            </a:r>
            <a:r>
              <a:rPr lang="en-US" dirty="0" smtClean="0"/>
              <a:t>device </a:t>
            </a:r>
            <a:r>
              <a:rPr lang="en-US" dirty="0" smtClean="0"/>
              <a:t>within this subnet (</a:t>
            </a:r>
            <a:r>
              <a:rPr lang="en-US" dirty="0" smtClean="0"/>
              <a:t>HID)</a:t>
            </a:r>
            <a:endParaRPr lang="pl-PL" dirty="0" smtClean="0"/>
          </a:p>
          <a:p>
            <a:r>
              <a:rPr lang="en-US" dirty="0" smtClean="0"/>
              <a:t>The </a:t>
            </a:r>
            <a:r>
              <a:rPr lang="en-US" dirty="0" smtClean="0"/>
              <a:t>subnet address is logical </a:t>
            </a:r>
            <a:r>
              <a:rPr lang="en-US" dirty="0" smtClean="0"/>
              <a:t>IP </a:t>
            </a:r>
            <a:r>
              <a:rPr lang="en-US" dirty="0" smtClean="0"/>
              <a:t>address and mask </a:t>
            </a:r>
            <a:r>
              <a:rPr lang="en-US" dirty="0" smtClean="0"/>
              <a:t>conjunctions,</a:t>
            </a:r>
            <a:endParaRPr lang="pl-PL" dirty="0" smtClean="0"/>
          </a:p>
          <a:p>
            <a:r>
              <a:rPr lang="en-US" dirty="0" smtClean="0"/>
              <a:t>The </a:t>
            </a:r>
            <a:r>
              <a:rPr lang="en-US" dirty="0" smtClean="0"/>
              <a:t>mask is the same length as the IP address •(i.e. 32-bit for IPv4, 128-bit for IPv6)</a:t>
            </a:r>
            <a:endParaRPr lang="pl-P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dirty="0" smtClean="0"/>
              <a:t>The beginnings of computer networks, </a:t>
            </a:r>
            <a:r>
              <a:rPr lang="en-US" dirty="0" err="1" smtClean="0"/>
              <a:t>MainFrame</a:t>
            </a:r>
            <a:r>
              <a:rPr lang="en-US" dirty="0" smtClean="0"/>
              <a:t> computers, minicomputers</a:t>
            </a:r>
            <a:endParaRPr lang="pl-PL" dirty="0"/>
          </a:p>
        </p:txBody>
      </p:sp>
      <p:pic>
        <p:nvPicPr>
          <p:cNvPr id="2050" name="Picture 2"/>
          <p:cNvPicPr>
            <a:picLocks noGrp="1" noChangeAspect="1" noChangeArrowheads="1"/>
          </p:cNvPicPr>
          <p:nvPr>
            <p:ph idx="1"/>
          </p:nvPr>
        </p:nvPicPr>
        <p:blipFill>
          <a:blip r:embed="rId2"/>
          <a:srcRect/>
          <a:stretch>
            <a:fillRect/>
          </a:stretch>
        </p:blipFill>
        <p:spPr bwMode="auto">
          <a:xfrm>
            <a:off x="1714480" y="1643050"/>
            <a:ext cx="5500726" cy="4336227"/>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r>
              <a:rPr lang="en-US" dirty="0" smtClean="0"/>
              <a:t>The mask representation </a:t>
            </a:r>
            <a:r>
              <a:rPr lang="pl-PL" dirty="0" err="1" smtClean="0"/>
              <a:t>must</a:t>
            </a:r>
            <a:r>
              <a:rPr lang="en-US" dirty="0" smtClean="0"/>
              <a:t> consist of </a:t>
            </a:r>
            <a:r>
              <a:rPr lang="en-US" dirty="0" smtClean="0"/>
              <a:t>consecutive </a:t>
            </a:r>
            <a:r>
              <a:rPr lang="en-US" dirty="0" smtClean="0"/>
              <a:t>"</a:t>
            </a:r>
            <a:r>
              <a:rPr lang="en-US" dirty="0" smtClean="0"/>
              <a:t>1" </a:t>
            </a:r>
            <a:r>
              <a:rPr lang="en-US" dirty="0" smtClean="0"/>
              <a:t>bits</a:t>
            </a:r>
            <a:r>
              <a:rPr lang="pl-PL" dirty="0" smtClean="0"/>
              <a:t> </a:t>
            </a:r>
            <a:r>
              <a:rPr lang="pl-PL" dirty="0" err="1" smtClean="0"/>
              <a:t>starting</a:t>
            </a:r>
            <a:r>
              <a:rPr lang="pl-PL" dirty="0" smtClean="0"/>
              <a:t> </a:t>
            </a:r>
            <a:r>
              <a:rPr lang="pl-PL" dirty="0" err="1" smtClean="0"/>
              <a:t>from</a:t>
            </a:r>
            <a:r>
              <a:rPr lang="pl-PL" dirty="0" smtClean="0"/>
              <a:t> MSB</a:t>
            </a:r>
          </a:p>
          <a:p>
            <a:r>
              <a:rPr lang="pl-PL" dirty="0" smtClean="0"/>
              <a:t>Correct</a:t>
            </a:r>
          </a:p>
          <a:p>
            <a:pPr>
              <a:buNone/>
            </a:pPr>
            <a:r>
              <a:rPr lang="pl-PL" dirty="0" smtClean="0"/>
              <a:t>	11111111.11111111.11111111.11000000</a:t>
            </a:r>
          </a:p>
          <a:p>
            <a:r>
              <a:rPr lang="pl-PL" dirty="0" err="1" smtClean="0"/>
              <a:t>Incorrect</a:t>
            </a:r>
            <a:endParaRPr lang="pl-PL" dirty="0" smtClean="0"/>
          </a:p>
          <a:p>
            <a:pPr>
              <a:buNone/>
            </a:pPr>
            <a:r>
              <a:rPr lang="pl-PL" dirty="0" smtClean="0"/>
              <a:t>	</a:t>
            </a:r>
            <a:r>
              <a:rPr lang="pl-PL" dirty="0" smtClean="0"/>
              <a:t>11111111.11111111.11111110.11000011</a:t>
            </a:r>
            <a:endParaRPr lang="pl-PL" dirty="0" smtClean="0"/>
          </a:p>
          <a:p>
            <a:endParaRPr lang="pl-PL"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Network </a:t>
            </a:r>
            <a:r>
              <a:rPr lang="pl-PL" dirty="0" err="1" smtClean="0"/>
              <a:t>masks</a:t>
            </a:r>
            <a:r>
              <a:rPr lang="pl-PL" dirty="0" smtClean="0"/>
              <a:t> - </a:t>
            </a:r>
            <a:r>
              <a:rPr lang="pl-PL" dirty="0" err="1" smtClean="0"/>
              <a:t>notations</a:t>
            </a:r>
            <a:endParaRPr lang="pl-PL" dirty="0"/>
          </a:p>
        </p:txBody>
      </p:sp>
      <p:sp>
        <p:nvSpPr>
          <p:cNvPr id="3" name="Symbol zastępczy zawartości 2"/>
          <p:cNvSpPr>
            <a:spLocks noGrp="1"/>
          </p:cNvSpPr>
          <p:nvPr>
            <p:ph idx="1"/>
          </p:nvPr>
        </p:nvSpPr>
        <p:spPr/>
        <p:txBody>
          <a:bodyPr>
            <a:normAutofit fontScale="85000" lnSpcReduction="20000"/>
          </a:bodyPr>
          <a:lstStyle/>
          <a:p>
            <a:r>
              <a:rPr lang="en-US" dirty="0" smtClean="0"/>
              <a:t>Full notation - </a:t>
            </a:r>
            <a:r>
              <a:rPr lang="pl-PL" dirty="0" err="1" smtClean="0"/>
              <a:t>all</a:t>
            </a:r>
            <a:r>
              <a:rPr lang="en-US" dirty="0" smtClean="0"/>
              <a:t> </a:t>
            </a:r>
            <a:r>
              <a:rPr lang="en-US" dirty="0" smtClean="0"/>
              <a:t>mask in binary or </a:t>
            </a:r>
            <a:r>
              <a:rPr lang="en-US" dirty="0" smtClean="0"/>
              <a:t>decimal</a:t>
            </a:r>
            <a:endParaRPr lang="pl-PL" dirty="0" smtClean="0"/>
          </a:p>
          <a:p>
            <a:pPr lvl="1"/>
            <a:r>
              <a:rPr lang="en-US" dirty="0" smtClean="0"/>
              <a:t>11111111.11111111.11111111.00000000</a:t>
            </a:r>
            <a:endParaRPr lang="pl-PL" dirty="0" smtClean="0"/>
          </a:p>
          <a:p>
            <a:pPr lvl="1"/>
            <a:r>
              <a:rPr lang="en-US" dirty="0" smtClean="0"/>
              <a:t>255.255.255.0 </a:t>
            </a:r>
            <a:endParaRPr lang="pl-PL" dirty="0" smtClean="0"/>
          </a:p>
          <a:p>
            <a:r>
              <a:rPr lang="en-US" dirty="0" smtClean="0"/>
              <a:t>Shortcut </a:t>
            </a:r>
            <a:r>
              <a:rPr lang="en-US" dirty="0" smtClean="0"/>
              <a:t>- last octet only </a:t>
            </a:r>
            <a:endParaRPr lang="pl-PL" dirty="0" smtClean="0"/>
          </a:p>
          <a:p>
            <a:pPr lvl="1"/>
            <a:r>
              <a:rPr lang="en-US" dirty="0" smtClean="0"/>
              <a:t>.</a:t>
            </a:r>
            <a:r>
              <a:rPr lang="en-US" dirty="0" smtClean="0"/>
              <a:t>128 </a:t>
            </a:r>
            <a:endParaRPr lang="pl-PL" dirty="0" smtClean="0"/>
          </a:p>
          <a:p>
            <a:r>
              <a:rPr lang="en-US" dirty="0" smtClean="0"/>
              <a:t>Short </a:t>
            </a:r>
            <a:r>
              <a:rPr lang="en-US" dirty="0" smtClean="0"/>
              <a:t>record – number of "1" bits in the mask </a:t>
            </a:r>
            <a:endParaRPr lang="pl-PL" dirty="0" smtClean="0"/>
          </a:p>
          <a:p>
            <a:pPr lvl="1"/>
            <a:r>
              <a:rPr lang="en-US" dirty="0" smtClean="0"/>
              <a:t>IP </a:t>
            </a:r>
            <a:r>
              <a:rPr lang="en-US" dirty="0" smtClean="0"/>
              <a:t>address/24 </a:t>
            </a:r>
            <a:endParaRPr lang="pl-PL" dirty="0" smtClean="0"/>
          </a:p>
          <a:p>
            <a:pPr lvl="1"/>
            <a:r>
              <a:rPr lang="en-US" dirty="0" smtClean="0"/>
              <a:t>149.156.114.3/24 </a:t>
            </a:r>
            <a:endParaRPr lang="pl-PL" dirty="0" smtClean="0"/>
          </a:p>
          <a:p>
            <a:r>
              <a:rPr lang="en-US" dirty="0" smtClean="0"/>
              <a:t>"</a:t>
            </a:r>
            <a:r>
              <a:rPr lang="en-US" dirty="0" smtClean="0"/>
              <a:t>Triple" notation - means a class B network </a:t>
            </a:r>
            <a:r>
              <a:rPr lang="en-US" dirty="0" smtClean="0"/>
              <a:t>address</a:t>
            </a:r>
            <a:endParaRPr lang="pl-PL" dirty="0" smtClean="0"/>
          </a:p>
          <a:p>
            <a:pPr lvl="1"/>
            <a:r>
              <a:rPr lang="en-US" dirty="0" smtClean="0"/>
              <a:t>149.156.x.x</a:t>
            </a:r>
            <a:r>
              <a:rPr lang="en-US" dirty="0" smtClean="0"/>
              <a:t>, all 1s in the address field and all 0s in the host id field {</a:t>
            </a:r>
            <a:r>
              <a:rPr lang="en-US" dirty="0" smtClean="0"/>
              <a:t>149.156,</a:t>
            </a:r>
            <a:r>
              <a:rPr lang="pl-PL" dirty="0" smtClean="0"/>
              <a:t>0</a:t>
            </a:r>
            <a:r>
              <a:rPr lang="en-US" dirty="0" smtClean="0"/>
              <a:t>,0</a:t>
            </a:r>
            <a:r>
              <a:rPr lang="en-US" dirty="0" smtClean="0"/>
              <a:t>}</a:t>
            </a:r>
            <a:endParaRPr lang="pl-PL"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NAT, </a:t>
            </a:r>
            <a:r>
              <a:rPr lang="pl-PL" dirty="0" err="1" smtClean="0"/>
              <a:t>Masquerading</a:t>
            </a:r>
            <a:r>
              <a:rPr lang="pl-PL" dirty="0" smtClean="0"/>
              <a:t> IPv4 </a:t>
            </a:r>
            <a:r>
              <a:rPr lang="pl-PL" dirty="0" err="1" smtClean="0"/>
              <a:t>addresses</a:t>
            </a:r>
            <a:endParaRPr lang="pl-PL" dirty="0"/>
          </a:p>
        </p:txBody>
      </p:sp>
      <p:sp>
        <p:nvSpPr>
          <p:cNvPr id="3" name="Symbol zastępczy zawartości 2"/>
          <p:cNvSpPr>
            <a:spLocks noGrp="1"/>
          </p:cNvSpPr>
          <p:nvPr>
            <p:ph idx="1"/>
          </p:nvPr>
        </p:nvSpPr>
        <p:spPr/>
        <p:txBody>
          <a:bodyPr>
            <a:normAutofit fontScale="92500" lnSpcReduction="10000"/>
          </a:bodyPr>
          <a:lstStyle/>
          <a:p>
            <a:r>
              <a:rPr lang="en-US" dirty="0" smtClean="0"/>
              <a:t>A technique involving changing the source address of an IP packet to a different </a:t>
            </a:r>
            <a:r>
              <a:rPr lang="en-US" dirty="0" smtClean="0"/>
              <a:t>one.</a:t>
            </a:r>
            <a:endParaRPr lang="pl-PL" dirty="0" smtClean="0"/>
          </a:p>
          <a:p>
            <a:r>
              <a:rPr lang="en-US" dirty="0" smtClean="0"/>
              <a:t>Masquerading </a:t>
            </a:r>
            <a:r>
              <a:rPr lang="en-US" dirty="0" smtClean="0"/>
              <a:t>for selected classes of IPv4 addresses: </a:t>
            </a:r>
            <a:endParaRPr lang="pl-PL" dirty="0" smtClean="0"/>
          </a:p>
          <a:p>
            <a:pPr lvl="1"/>
            <a:r>
              <a:rPr lang="en-US" dirty="0" smtClean="0"/>
              <a:t>for </a:t>
            </a:r>
            <a:r>
              <a:rPr lang="en-US" dirty="0" smtClean="0"/>
              <a:t>class A - addresses from the </a:t>
            </a:r>
            <a:r>
              <a:rPr lang="en-US" dirty="0" smtClean="0"/>
              <a:t>range</a:t>
            </a:r>
            <a:endParaRPr lang="pl-PL" dirty="0" smtClean="0"/>
          </a:p>
          <a:p>
            <a:pPr lvl="2"/>
            <a:r>
              <a:rPr lang="en-US" dirty="0" smtClean="0"/>
              <a:t>10.0.0.0 </a:t>
            </a:r>
            <a:r>
              <a:rPr lang="en-US" dirty="0" smtClean="0"/>
              <a:t>-10.255.255.255 </a:t>
            </a:r>
            <a:endParaRPr lang="pl-PL" dirty="0" smtClean="0"/>
          </a:p>
          <a:p>
            <a:pPr lvl="1"/>
            <a:r>
              <a:rPr lang="en-US" dirty="0" smtClean="0"/>
              <a:t>for </a:t>
            </a:r>
            <a:r>
              <a:rPr lang="en-US" dirty="0" smtClean="0"/>
              <a:t>class B - addresses from the range </a:t>
            </a:r>
            <a:endParaRPr lang="pl-PL" dirty="0" smtClean="0"/>
          </a:p>
          <a:p>
            <a:pPr lvl="2"/>
            <a:r>
              <a:rPr lang="en-US" dirty="0" smtClean="0"/>
              <a:t>172.16.0.0 </a:t>
            </a:r>
            <a:r>
              <a:rPr lang="en-US" dirty="0" smtClean="0"/>
              <a:t>-172.31.255.255 </a:t>
            </a:r>
            <a:endParaRPr lang="pl-PL" dirty="0" smtClean="0"/>
          </a:p>
          <a:p>
            <a:pPr lvl="1"/>
            <a:r>
              <a:rPr lang="en-US" dirty="0" smtClean="0"/>
              <a:t>for </a:t>
            </a:r>
            <a:r>
              <a:rPr lang="en-US" dirty="0" smtClean="0"/>
              <a:t>class C - addresses from the range </a:t>
            </a:r>
            <a:endParaRPr lang="pl-PL" dirty="0" smtClean="0"/>
          </a:p>
          <a:p>
            <a:pPr lvl="2"/>
            <a:r>
              <a:rPr lang="en-US" dirty="0" smtClean="0"/>
              <a:t>192.168.0.0 </a:t>
            </a:r>
            <a:r>
              <a:rPr lang="en-US" dirty="0" smtClean="0"/>
              <a:t>-192.168.255.255</a:t>
            </a:r>
            <a:endParaRPr lang="pl-PL"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Wired</a:t>
            </a:r>
            <a:r>
              <a:rPr lang="pl-PL" dirty="0" smtClean="0"/>
              <a:t> </a:t>
            </a:r>
            <a:r>
              <a:rPr lang="pl-PL" dirty="0" err="1" smtClean="0"/>
              <a:t>communication</a:t>
            </a:r>
            <a:r>
              <a:rPr lang="pl-PL" dirty="0" smtClean="0"/>
              <a:t> media</a:t>
            </a:r>
            <a:endParaRPr lang="pl-PL" dirty="0"/>
          </a:p>
        </p:txBody>
      </p:sp>
      <p:sp>
        <p:nvSpPr>
          <p:cNvPr id="3" name="Symbol zastępczy zawartości 2"/>
          <p:cNvSpPr>
            <a:spLocks noGrp="1"/>
          </p:cNvSpPr>
          <p:nvPr>
            <p:ph idx="1"/>
          </p:nvPr>
        </p:nvSpPr>
        <p:spPr/>
        <p:txBody>
          <a:bodyPr/>
          <a:lstStyle/>
          <a:p>
            <a:r>
              <a:rPr lang="en-US" dirty="0" smtClean="0"/>
              <a:t>Type </a:t>
            </a:r>
            <a:r>
              <a:rPr lang="en-US" dirty="0" smtClean="0"/>
              <a:t>of wired network cabling </a:t>
            </a:r>
            <a:endParaRPr lang="pl-PL" dirty="0" smtClean="0"/>
          </a:p>
          <a:p>
            <a:r>
              <a:rPr lang="en-US" dirty="0" smtClean="0"/>
              <a:t>Principles </a:t>
            </a:r>
            <a:r>
              <a:rPr lang="en-US" dirty="0" smtClean="0"/>
              <a:t>of building network connections</a:t>
            </a:r>
            <a:endParaRPr lang="pl-PL"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Structured</a:t>
            </a:r>
            <a:r>
              <a:rPr lang="pl-PL" dirty="0" smtClean="0"/>
              <a:t> </a:t>
            </a:r>
            <a:r>
              <a:rPr lang="pl-PL" dirty="0" err="1" smtClean="0"/>
              <a:t>cabling</a:t>
            </a:r>
            <a:endParaRPr lang="pl-PL" dirty="0"/>
          </a:p>
        </p:txBody>
      </p:sp>
      <p:pic>
        <p:nvPicPr>
          <p:cNvPr id="41986" name="Picture 2" descr="Network Cable Types and Specifications | The Technician Spot Kenya"/>
          <p:cNvPicPr>
            <a:picLocks noChangeAspect="1" noChangeArrowheads="1"/>
          </p:cNvPicPr>
          <p:nvPr/>
        </p:nvPicPr>
        <p:blipFill>
          <a:blip r:embed="rId2"/>
          <a:srcRect/>
          <a:stretch>
            <a:fillRect/>
          </a:stretch>
        </p:blipFill>
        <p:spPr bwMode="auto">
          <a:xfrm>
            <a:off x="642910" y="1428736"/>
            <a:ext cx="7500990" cy="4239692"/>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Twisted pair type </a:t>
            </a:r>
            <a:r>
              <a:rPr lang="pl-PL" dirty="0" err="1" smtClean="0"/>
              <a:t>cable</a:t>
            </a:r>
            <a:endParaRPr lang="pl-PL" dirty="0"/>
          </a:p>
        </p:txBody>
      </p:sp>
      <p:sp>
        <p:nvSpPr>
          <p:cNvPr id="3" name="Symbol zastępczy zawartości 2"/>
          <p:cNvSpPr>
            <a:spLocks noGrp="1"/>
          </p:cNvSpPr>
          <p:nvPr>
            <p:ph idx="1"/>
          </p:nvPr>
        </p:nvSpPr>
        <p:spPr/>
        <p:txBody>
          <a:bodyPr>
            <a:normAutofit fontScale="55000" lnSpcReduction="20000"/>
          </a:bodyPr>
          <a:lstStyle/>
          <a:p>
            <a:r>
              <a:rPr lang="en-US" dirty="0" smtClean="0"/>
              <a:t>The ISO/IEC 11801:2002 standard describes the method of describing twisted-pair cable. </a:t>
            </a:r>
            <a:endParaRPr lang="pl-PL" dirty="0" smtClean="0"/>
          </a:p>
          <a:p>
            <a:r>
              <a:rPr lang="en-US" dirty="0" smtClean="0"/>
              <a:t>According </a:t>
            </a:r>
            <a:r>
              <a:rPr lang="en-US" dirty="0" smtClean="0"/>
              <a:t>to the information contained therein, the cable description should have the following syntax: </a:t>
            </a:r>
            <a:r>
              <a:rPr lang="pl-PL" dirty="0" smtClean="0"/>
              <a:t> </a:t>
            </a:r>
            <a:r>
              <a:rPr lang="en-US" dirty="0" smtClean="0"/>
              <a:t>xx/</a:t>
            </a:r>
            <a:r>
              <a:rPr lang="en-US" dirty="0" err="1" smtClean="0"/>
              <a:t>yy</a:t>
            </a:r>
            <a:r>
              <a:rPr lang="pl-PL" dirty="0" smtClean="0"/>
              <a:t> </a:t>
            </a:r>
            <a:r>
              <a:rPr lang="en-US" dirty="0" smtClean="0"/>
              <a:t>TP</a:t>
            </a:r>
            <a:r>
              <a:rPr lang="en-US" dirty="0" smtClean="0"/>
              <a:t>, where </a:t>
            </a:r>
            <a:r>
              <a:rPr lang="en-US" dirty="0" err="1" smtClean="0"/>
              <a:t>yy</a:t>
            </a:r>
            <a:r>
              <a:rPr lang="en-US" dirty="0" smtClean="0"/>
              <a:t> describes a single pair of wires in the cable, and xx refers to the entire cable. </a:t>
            </a:r>
            <a:endParaRPr lang="pl-PL" dirty="0" smtClean="0"/>
          </a:p>
          <a:p>
            <a:r>
              <a:rPr lang="en-US" dirty="0" smtClean="0"/>
              <a:t>The </a:t>
            </a:r>
            <a:r>
              <a:rPr lang="en-US" dirty="0" smtClean="0"/>
              <a:t>designations accepted by xx and </a:t>
            </a:r>
            <a:r>
              <a:rPr lang="en-US" dirty="0" err="1" smtClean="0"/>
              <a:t>yy</a:t>
            </a:r>
            <a:r>
              <a:rPr lang="en-US" dirty="0" smtClean="0"/>
              <a:t> </a:t>
            </a:r>
            <a:r>
              <a:rPr lang="en-US" dirty="0" smtClean="0"/>
              <a:t>are:</a:t>
            </a:r>
            <a:endParaRPr lang="pl-PL" dirty="0" smtClean="0"/>
          </a:p>
          <a:p>
            <a:pPr lvl="1"/>
            <a:r>
              <a:rPr lang="en-US" dirty="0" smtClean="0"/>
              <a:t>U </a:t>
            </a:r>
            <a:r>
              <a:rPr lang="en-US" dirty="0" smtClean="0"/>
              <a:t>–unshielded </a:t>
            </a:r>
            <a:endParaRPr lang="pl-PL" dirty="0" smtClean="0"/>
          </a:p>
          <a:p>
            <a:pPr lvl="1"/>
            <a:r>
              <a:rPr lang="en-US" dirty="0" smtClean="0"/>
              <a:t>F </a:t>
            </a:r>
            <a:r>
              <a:rPr lang="en-US" dirty="0" smtClean="0"/>
              <a:t>– foiled </a:t>
            </a:r>
            <a:endParaRPr lang="pl-PL" dirty="0" smtClean="0"/>
          </a:p>
          <a:p>
            <a:pPr lvl="1"/>
            <a:r>
              <a:rPr lang="en-US" dirty="0" smtClean="0"/>
              <a:t>S </a:t>
            </a:r>
            <a:r>
              <a:rPr lang="en-US" dirty="0" smtClean="0"/>
              <a:t>– shielded </a:t>
            </a:r>
            <a:endParaRPr lang="pl-PL" dirty="0" smtClean="0"/>
          </a:p>
          <a:p>
            <a:pPr lvl="1"/>
            <a:r>
              <a:rPr lang="en-US" dirty="0" smtClean="0"/>
              <a:t>SF </a:t>
            </a:r>
            <a:r>
              <a:rPr lang="en-US" dirty="0" smtClean="0"/>
              <a:t>– shielded with foil and mesh </a:t>
            </a:r>
            <a:endParaRPr lang="pl-PL" dirty="0" smtClean="0"/>
          </a:p>
          <a:p>
            <a:r>
              <a:rPr lang="en-US" dirty="0" smtClean="0"/>
              <a:t>Common </a:t>
            </a:r>
            <a:r>
              <a:rPr lang="en-US" dirty="0" smtClean="0"/>
              <a:t>computer twisted pairs </a:t>
            </a:r>
            <a:endParaRPr lang="pl-PL" dirty="0" smtClean="0"/>
          </a:p>
          <a:p>
            <a:pPr lvl="1"/>
            <a:r>
              <a:rPr lang="en-US" dirty="0" smtClean="0"/>
              <a:t>U/UTP </a:t>
            </a:r>
            <a:r>
              <a:rPr lang="en-US" dirty="0" smtClean="0"/>
              <a:t>– unshielded twisted </a:t>
            </a:r>
            <a:r>
              <a:rPr lang="en-US" dirty="0" smtClean="0"/>
              <a:t>pair</a:t>
            </a:r>
            <a:endParaRPr lang="pl-PL" dirty="0" smtClean="0"/>
          </a:p>
          <a:p>
            <a:pPr lvl="1"/>
            <a:r>
              <a:rPr lang="en-US" dirty="0" smtClean="0"/>
              <a:t>F/UTP </a:t>
            </a:r>
            <a:r>
              <a:rPr lang="en-US" dirty="0" smtClean="0"/>
              <a:t>– foiled twisted </a:t>
            </a:r>
            <a:r>
              <a:rPr lang="en-US" dirty="0" smtClean="0"/>
              <a:t>pair</a:t>
            </a:r>
            <a:endParaRPr lang="pl-PL" dirty="0" smtClean="0"/>
          </a:p>
          <a:p>
            <a:pPr lvl="1"/>
            <a:r>
              <a:rPr lang="en-US" dirty="0" smtClean="0"/>
              <a:t>U/FTP </a:t>
            </a:r>
            <a:r>
              <a:rPr lang="en-US" dirty="0" smtClean="0"/>
              <a:t>– twisted pair with each pair in a separate foil screen. </a:t>
            </a:r>
            <a:endParaRPr lang="pl-PL" dirty="0" smtClean="0"/>
          </a:p>
          <a:p>
            <a:pPr lvl="1"/>
            <a:r>
              <a:rPr lang="en-US" dirty="0" smtClean="0"/>
              <a:t>F/FTP </a:t>
            </a:r>
            <a:r>
              <a:rPr lang="en-US" dirty="0" smtClean="0"/>
              <a:t>– twisted pair with each pair in a separate foil screen additionally in a foil </a:t>
            </a:r>
            <a:r>
              <a:rPr lang="en-US" dirty="0" smtClean="0"/>
              <a:t>screen</a:t>
            </a:r>
            <a:endParaRPr lang="pl-PL" dirty="0" smtClean="0"/>
          </a:p>
          <a:p>
            <a:pPr lvl="1"/>
            <a:r>
              <a:rPr lang="en-US" dirty="0" smtClean="0"/>
              <a:t>SF/UTP </a:t>
            </a:r>
            <a:r>
              <a:rPr lang="en-US" dirty="0" smtClean="0"/>
              <a:t>– twisted pair shielded with foil and </a:t>
            </a:r>
            <a:r>
              <a:rPr lang="en-US" dirty="0" smtClean="0"/>
              <a:t>mesh</a:t>
            </a:r>
            <a:endParaRPr lang="pl-PL" dirty="0" smtClean="0"/>
          </a:p>
          <a:p>
            <a:pPr lvl="1"/>
            <a:r>
              <a:rPr lang="en-US" dirty="0" smtClean="0"/>
              <a:t>S/FTP </a:t>
            </a:r>
            <a:r>
              <a:rPr lang="en-US" dirty="0" smtClean="0"/>
              <a:t>– twisted pair with each pair additionally foiled in a mesh screen </a:t>
            </a:r>
            <a:endParaRPr lang="pl-PL" dirty="0" smtClean="0"/>
          </a:p>
          <a:p>
            <a:pPr lvl="1"/>
            <a:r>
              <a:rPr lang="en-US" dirty="0" smtClean="0"/>
              <a:t>SF/FTP </a:t>
            </a:r>
            <a:r>
              <a:rPr lang="en-US" dirty="0" smtClean="0"/>
              <a:t>– twisted pair with each pair additionally foiled in foil and mesh screen</a:t>
            </a:r>
            <a:endParaRPr lang="pl-PL"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dirty="0" smtClean="0"/>
              <a:t>Categories and classes of twisted-pair cable</a:t>
            </a:r>
            <a:endParaRPr lang="pl-PL" dirty="0"/>
          </a:p>
        </p:txBody>
      </p:sp>
      <p:sp>
        <p:nvSpPr>
          <p:cNvPr id="5" name="Symbol zastępczy zawartości 4"/>
          <p:cNvSpPr>
            <a:spLocks noGrp="1"/>
          </p:cNvSpPr>
          <p:nvPr>
            <p:ph idx="1"/>
          </p:nvPr>
        </p:nvSpPr>
        <p:spPr/>
        <p:txBody>
          <a:bodyPr/>
          <a:lstStyle/>
          <a:p>
            <a:endParaRPr lang="pl-PL"/>
          </a:p>
        </p:txBody>
      </p:sp>
      <p:pic>
        <p:nvPicPr>
          <p:cNvPr id="48131" name="Picture 3"/>
          <p:cNvPicPr>
            <a:picLocks noChangeAspect="1" noChangeArrowheads="1"/>
          </p:cNvPicPr>
          <p:nvPr/>
        </p:nvPicPr>
        <p:blipFill>
          <a:blip r:embed="rId2"/>
          <a:srcRect/>
          <a:stretch>
            <a:fillRect/>
          </a:stretch>
        </p:blipFill>
        <p:spPr bwMode="auto">
          <a:xfrm>
            <a:off x="500034" y="1785926"/>
            <a:ext cx="8067675" cy="405765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dirty="0" smtClean="0"/>
              <a:t>Specification of wire connections in RJ-45 plugs</a:t>
            </a:r>
            <a:endParaRPr lang="pl-PL" dirty="0"/>
          </a:p>
        </p:txBody>
      </p:sp>
      <p:sp>
        <p:nvSpPr>
          <p:cNvPr id="3" name="Symbol zastępczy zawartości 2"/>
          <p:cNvSpPr>
            <a:spLocks noGrp="1"/>
          </p:cNvSpPr>
          <p:nvPr>
            <p:ph idx="1"/>
          </p:nvPr>
        </p:nvSpPr>
        <p:spPr/>
        <p:txBody>
          <a:bodyPr/>
          <a:lstStyle/>
          <a:p>
            <a:r>
              <a:rPr lang="en-US" dirty="0" smtClean="0"/>
              <a:t>There are two basic wire connection standards for 100Base-T </a:t>
            </a:r>
            <a:r>
              <a:rPr lang="en-US" dirty="0" smtClean="0"/>
              <a:t>networks:</a:t>
            </a:r>
            <a:endParaRPr lang="pl-PL" dirty="0" smtClean="0"/>
          </a:p>
          <a:p>
            <a:pPr>
              <a:buNone/>
            </a:pPr>
            <a:endParaRPr lang="pl-PL" dirty="0" smtClean="0"/>
          </a:p>
          <a:p>
            <a:pPr lvl="1"/>
            <a:r>
              <a:rPr lang="en-US" dirty="0" smtClean="0"/>
              <a:t>T568B </a:t>
            </a:r>
            <a:r>
              <a:rPr lang="en-US" dirty="0" smtClean="0"/>
              <a:t>(more commonly used) </a:t>
            </a:r>
            <a:endParaRPr lang="pl-PL" dirty="0" smtClean="0"/>
          </a:p>
          <a:p>
            <a:pPr lvl="1"/>
            <a:r>
              <a:rPr lang="en-US" dirty="0" smtClean="0"/>
              <a:t>T568A</a:t>
            </a:r>
            <a:endParaRPr lang="pl-PL"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a:t>
            </a:r>
            <a:r>
              <a:rPr lang="pl-PL" dirty="0" err="1" smtClean="0"/>
              <a:t>Straight</a:t>
            </a:r>
            <a:r>
              <a:rPr lang="pl-PL" dirty="0" smtClean="0"/>
              <a:t>" </a:t>
            </a:r>
            <a:r>
              <a:rPr lang="pl-PL" dirty="0" err="1" smtClean="0"/>
              <a:t>cable</a:t>
            </a:r>
            <a:r>
              <a:rPr lang="pl-PL" dirty="0" smtClean="0"/>
              <a:t> - standard T568A</a:t>
            </a:r>
            <a:endParaRPr lang="pl-PL" dirty="0"/>
          </a:p>
        </p:txBody>
      </p:sp>
      <p:pic>
        <p:nvPicPr>
          <p:cNvPr id="49154" name="Picture 2"/>
          <p:cNvPicPr>
            <a:picLocks noGrp="1" noChangeAspect="1" noChangeArrowheads="1"/>
          </p:cNvPicPr>
          <p:nvPr>
            <p:ph idx="1"/>
          </p:nvPr>
        </p:nvPicPr>
        <p:blipFill>
          <a:blip r:embed="rId2"/>
          <a:srcRect/>
          <a:stretch>
            <a:fillRect/>
          </a:stretch>
        </p:blipFill>
        <p:spPr bwMode="auto">
          <a:xfrm>
            <a:off x="2819400" y="1958181"/>
            <a:ext cx="3505200" cy="381000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a:t>
            </a:r>
            <a:r>
              <a:rPr lang="pl-PL" dirty="0" err="1" smtClean="0"/>
              <a:t>Straight</a:t>
            </a:r>
            <a:r>
              <a:rPr lang="pl-PL" dirty="0" smtClean="0"/>
              <a:t>" </a:t>
            </a:r>
            <a:r>
              <a:rPr lang="pl-PL" dirty="0" err="1" smtClean="0"/>
              <a:t>cable</a:t>
            </a:r>
            <a:r>
              <a:rPr lang="pl-PL" dirty="0" smtClean="0"/>
              <a:t> - standard T568B</a:t>
            </a:r>
            <a:endParaRPr lang="pl-PL" dirty="0"/>
          </a:p>
        </p:txBody>
      </p:sp>
      <p:pic>
        <p:nvPicPr>
          <p:cNvPr id="50178" name="Picture 2"/>
          <p:cNvPicPr>
            <a:picLocks noGrp="1" noChangeAspect="1" noChangeArrowheads="1"/>
          </p:cNvPicPr>
          <p:nvPr>
            <p:ph idx="1"/>
          </p:nvPr>
        </p:nvPicPr>
        <p:blipFill>
          <a:blip r:embed="rId2"/>
          <a:srcRect/>
          <a:stretch>
            <a:fillRect/>
          </a:stretch>
        </p:blipFill>
        <p:spPr bwMode="auto">
          <a:xfrm>
            <a:off x="2819400" y="1958181"/>
            <a:ext cx="3505200" cy="38100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dirty="0" smtClean="0"/>
              <a:t>The first computer networks - ARPANET</a:t>
            </a:r>
            <a:endParaRPr lang="pl-PL" dirty="0"/>
          </a:p>
        </p:txBody>
      </p:sp>
      <p:pic>
        <p:nvPicPr>
          <p:cNvPr id="3074" name="Picture 2"/>
          <p:cNvPicPr>
            <a:picLocks noGrp="1" noChangeAspect="1" noChangeArrowheads="1"/>
          </p:cNvPicPr>
          <p:nvPr>
            <p:ph idx="1"/>
          </p:nvPr>
        </p:nvPicPr>
        <p:blipFill>
          <a:blip r:embed="rId2"/>
          <a:srcRect/>
          <a:stretch>
            <a:fillRect/>
          </a:stretch>
        </p:blipFill>
        <p:spPr bwMode="auto">
          <a:xfrm>
            <a:off x="1500166" y="1643050"/>
            <a:ext cx="5647907" cy="3436631"/>
          </a:xfrm>
          <a:prstGeom prst="rect">
            <a:avLst/>
          </a:prstGeom>
          <a:noFill/>
          <a:ln w="9525">
            <a:noFill/>
            <a:miter lim="800000"/>
            <a:headEnd/>
            <a:tailEnd/>
          </a:ln>
          <a:effectLst/>
        </p:spPr>
      </p:pic>
      <p:sp>
        <p:nvSpPr>
          <p:cNvPr id="5" name="Prostokąt 4"/>
          <p:cNvSpPr/>
          <p:nvPr/>
        </p:nvSpPr>
        <p:spPr>
          <a:xfrm>
            <a:off x="714348" y="5214950"/>
            <a:ext cx="7500990" cy="1200329"/>
          </a:xfrm>
          <a:prstGeom prst="rect">
            <a:avLst/>
          </a:prstGeom>
        </p:spPr>
        <p:txBody>
          <a:bodyPr wrap="square">
            <a:spAutoFit/>
          </a:bodyPr>
          <a:lstStyle/>
          <a:p>
            <a:r>
              <a:rPr lang="en-US" dirty="0" smtClean="0"/>
              <a:t>The original ARPANET connected computers at Stanford, the University of California at Los Angeles (UCLA), the University of California at Santa Barbara (UCSB) and the University of Utah, with the first node installed at UCLA's Network </a:t>
            </a:r>
            <a:r>
              <a:rPr lang="en-US" dirty="0" err="1" smtClean="0"/>
              <a:t>MeasurementsCenter</a:t>
            </a:r>
            <a:r>
              <a:rPr lang="en-US" dirty="0" smtClean="0"/>
              <a:t>.</a:t>
            </a:r>
            <a:endParaRPr lang="pl-PL"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dirty="0" smtClean="0"/>
              <a:t>"Cross" type cable - a combination of T568A and T568B standards</a:t>
            </a:r>
            <a:endParaRPr lang="pl-PL" dirty="0"/>
          </a:p>
        </p:txBody>
      </p:sp>
      <p:pic>
        <p:nvPicPr>
          <p:cNvPr id="51202" name="Picture 2"/>
          <p:cNvPicPr>
            <a:picLocks noGrp="1" noChangeAspect="1" noChangeArrowheads="1"/>
          </p:cNvPicPr>
          <p:nvPr>
            <p:ph idx="1"/>
          </p:nvPr>
        </p:nvPicPr>
        <p:blipFill>
          <a:blip r:embed="rId2"/>
          <a:srcRect/>
          <a:stretch>
            <a:fillRect/>
          </a:stretch>
        </p:blipFill>
        <p:spPr bwMode="auto">
          <a:xfrm>
            <a:off x="2819400" y="1958181"/>
            <a:ext cx="3505200" cy="3810000"/>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dirty="0" smtClean="0"/>
              <a:t>Cross connections for the same standard</a:t>
            </a:r>
            <a:endParaRPr lang="pl-PL" dirty="0"/>
          </a:p>
        </p:txBody>
      </p:sp>
      <p:pic>
        <p:nvPicPr>
          <p:cNvPr id="52226" name="Picture 2"/>
          <p:cNvPicPr>
            <a:picLocks noGrp="1" noChangeAspect="1" noChangeArrowheads="1"/>
          </p:cNvPicPr>
          <p:nvPr>
            <p:ph idx="1"/>
          </p:nvPr>
        </p:nvPicPr>
        <p:blipFill>
          <a:blip r:embed="rId2"/>
          <a:srcRect/>
          <a:stretch>
            <a:fillRect/>
          </a:stretch>
        </p:blipFill>
        <p:spPr bwMode="auto">
          <a:xfrm>
            <a:off x="1403826" y="1600200"/>
            <a:ext cx="6336348" cy="4525963"/>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Coaxial</a:t>
            </a:r>
            <a:r>
              <a:rPr lang="pl-PL" dirty="0" smtClean="0"/>
              <a:t> </a:t>
            </a:r>
            <a:r>
              <a:rPr lang="pl-PL" dirty="0" err="1" smtClean="0"/>
              <a:t>coaxial</a:t>
            </a:r>
            <a:r>
              <a:rPr lang="pl-PL" dirty="0" smtClean="0"/>
              <a:t> </a:t>
            </a:r>
            <a:r>
              <a:rPr lang="pl-PL" dirty="0" err="1" smtClean="0"/>
              <a:t>cable</a:t>
            </a:r>
            <a:endParaRPr lang="pl-PL" dirty="0"/>
          </a:p>
        </p:txBody>
      </p:sp>
      <p:pic>
        <p:nvPicPr>
          <p:cNvPr id="53250" name="Picture 2"/>
          <p:cNvPicPr>
            <a:picLocks noChangeAspect="1" noChangeArrowheads="1"/>
          </p:cNvPicPr>
          <p:nvPr/>
        </p:nvPicPr>
        <p:blipFill>
          <a:blip r:embed="rId2"/>
          <a:srcRect/>
          <a:stretch>
            <a:fillRect/>
          </a:stretch>
        </p:blipFill>
        <p:spPr bwMode="auto">
          <a:xfrm>
            <a:off x="1785918" y="1571612"/>
            <a:ext cx="6143668" cy="3949501"/>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Coaxial</a:t>
            </a:r>
            <a:r>
              <a:rPr lang="pl-PL" dirty="0" smtClean="0"/>
              <a:t> </a:t>
            </a:r>
            <a:r>
              <a:rPr lang="pl-PL" dirty="0" err="1" smtClean="0"/>
              <a:t>coaxial</a:t>
            </a:r>
            <a:r>
              <a:rPr lang="pl-PL" dirty="0" smtClean="0"/>
              <a:t> </a:t>
            </a:r>
            <a:r>
              <a:rPr lang="pl-PL" dirty="0" err="1" smtClean="0"/>
              <a:t>cable</a:t>
            </a:r>
            <a:endParaRPr lang="pl-PL" dirty="0"/>
          </a:p>
        </p:txBody>
      </p:sp>
      <p:sp>
        <p:nvSpPr>
          <p:cNvPr id="3" name="Symbol zastępczy zawartości 2"/>
          <p:cNvSpPr>
            <a:spLocks noGrp="1"/>
          </p:cNvSpPr>
          <p:nvPr>
            <p:ph idx="1"/>
          </p:nvPr>
        </p:nvSpPr>
        <p:spPr/>
        <p:txBody>
          <a:bodyPr>
            <a:normAutofit fontScale="85000" lnSpcReduction="20000"/>
          </a:bodyPr>
          <a:lstStyle/>
          <a:p>
            <a:r>
              <a:rPr lang="en-US" dirty="0" smtClean="0"/>
              <a:t>Two types of coaxial cable are commonly used – with a wave impedance of 50 and 75 Ohm, the former being used e.g. in computer networks. </a:t>
            </a:r>
            <a:endParaRPr lang="pl-PL" dirty="0" smtClean="0"/>
          </a:p>
          <a:p>
            <a:r>
              <a:rPr lang="en-US" dirty="0" smtClean="0"/>
              <a:t>Two </a:t>
            </a:r>
            <a:r>
              <a:rPr lang="en-US" dirty="0" smtClean="0"/>
              <a:t>types of coaxial cables have been </a:t>
            </a:r>
            <a:r>
              <a:rPr lang="en-US" dirty="0" smtClean="0"/>
              <a:t>used:</a:t>
            </a:r>
            <a:endParaRPr lang="pl-PL" dirty="0" smtClean="0"/>
          </a:p>
          <a:p>
            <a:pPr lvl="1"/>
            <a:r>
              <a:rPr lang="en-US" dirty="0" smtClean="0"/>
              <a:t>Thin </a:t>
            </a:r>
            <a:r>
              <a:rPr lang="en-US" dirty="0" smtClean="0"/>
              <a:t>Ethernet (10Base-2 network) – RG-58 cable with a diameter of ¼” and a maximum network segment length of 185 m. Still used especially where there is a need for connection over a distance of more than 100 m. </a:t>
            </a:r>
            <a:endParaRPr lang="pl-PL" dirty="0" smtClean="0"/>
          </a:p>
          <a:p>
            <a:pPr lvl="1"/>
            <a:r>
              <a:rPr lang="en-US" dirty="0" smtClean="0"/>
              <a:t>Thick </a:t>
            </a:r>
            <a:r>
              <a:rPr lang="en-US" dirty="0" smtClean="0"/>
              <a:t>Ethernet – (network type 10Base-5) – RG-8 and RG-11 cables with a diameter of ½” and a permissible segment length of 500 m. Not currently used, but it can still be found in very old networks. </a:t>
            </a:r>
            <a:endParaRPr lang="pl-PL" dirty="0" smtClean="0"/>
          </a:p>
          <a:p>
            <a:pPr lvl="1"/>
            <a:r>
              <a:rPr lang="en-US" dirty="0" smtClean="0"/>
              <a:t>Both </a:t>
            </a:r>
            <a:r>
              <a:rPr lang="en-US" dirty="0" smtClean="0"/>
              <a:t>cables have a wave impedance of 50 Ohms</a:t>
            </a:r>
            <a:r>
              <a:rPr lang="en-US" dirty="0" smtClean="0"/>
              <a:t>.</a:t>
            </a:r>
            <a:endParaRPr lang="pl-PL" dirty="0" smtClean="0"/>
          </a:p>
          <a:p>
            <a:pPr lvl="1">
              <a:buNone/>
            </a:pPr>
            <a:endParaRPr lang="pl-PL"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Coaxial</a:t>
            </a:r>
            <a:r>
              <a:rPr lang="pl-PL" dirty="0" smtClean="0"/>
              <a:t> </a:t>
            </a:r>
            <a:r>
              <a:rPr lang="pl-PL" dirty="0" err="1" smtClean="0"/>
              <a:t>coaxial</a:t>
            </a:r>
            <a:r>
              <a:rPr lang="pl-PL" dirty="0" smtClean="0"/>
              <a:t> </a:t>
            </a:r>
            <a:r>
              <a:rPr lang="pl-PL" dirty="0" err="1" smtClean="0"/>
              <a:t>cable</a:t>
            </a:r>
            <a:endParaRPr lang="pl-PL" dirty="0"/>
          </a:p>
        </p:txBody>
      </p:sp>
      <p:sp>
        <p:nvSpPr>
          <p:cNvPr id="3" name="Symbol zastępczy zawartości 2"/>
          <p:cNvSpPr>
            <a:spLocks noGrp="1"/>
          </p:cNvSpPr>
          <p:nvPr>
            <p:ph idx="1"/>
          </p:nvPr>
        </p:nvSpPr>
        <p:spPr/>
        <p:txBody>
          <a:bodyPr/>
          <a:lstStyle/>
          <a:p>
            <a:r>
              <a:rPr lang="en-US" dirty="0" smtClean="0"/>
              <a:t>It should be added that the impedance of the cable is closely related to the impedance of the devices connected to it. Therefore, one cannot use, for example, a TV antenna cable (with a wave impedance of 75 Ohm) in computer networks with impunity, because a network made in this way will probably simply not work.</a:t>
            </a:r>
            <a:endParaRPr lang="pl-PL" dirty="0" smtClean="0"/>
          </a:p>
          <a:p>
            <a:endParaRPr lang="pl-PL"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Coaxial</a:t>
            </a:r>
            <a:r>
              <a:rPr lang="pl-PL" dirty="0" smtClean="0"/>
              <a:t> </a:t>
            </a:r>
            <a:r>
              <a:rPr lang="pl-PL" dirty="0" err="1" smtClean="0"/>
              <a:t>coaxial</a:t>
            </a:r>
            <a:r>
              <a:rPr lang="pl-PL" dirty="0" smtClean="0"/>
              <a:t> </a:t>
            </a:r>
            <a:r>
              <a:rPr lang="pl-PL" dirty="0" err="1" smtClean="0"/>
              <a:t>cable</a:t>
            </a:r>
            <a:endParaRPr lang="pl-PL" dirty="0"/>
          </a:p>
        </p:txBody>
      </p:sp>
      <p:sp>
        <p:nvSpPr>
          <p:cNvPr id="3" name="Symbol zastępczy zawartości 2"/>
          <p:cNvSpPr>
            <a:spLocks noGrp="1"/>
          </p:cNvSpPr>
          <p:nvPr>
            <p:ph idx="1"/>
          </p:nvPr>
        </p:nvSpPr>
        <p:spPr/>
        <p:txBody>
          <a:bodyPr>
            <a:normAutofit fontScale="77500" lnSpcReduction="20000"/>
          </a:bodyPr>
          <a:lstStyle/>
          <a:p>
            <a:r>
              <a:rPr lang="en-US" dirty="0" smtClean="0"/>
              <a:t>Advantages: – it is not very sensitive to interference and noise; suitable for networks with modulated transmission (broadband) cheaper than shielded twisted cable Currently, coaxial cable is used only in very small networks (up to 3-4 computers) at the lowest possible cost. </a:t>
            </a:r>
            <a:endParaRPr lang="pl-PL" dirty="0" smtClean="0"/>
          </a:p>
          <a:p>
            <a:endParaRPr lang="pl-PL" dirty="0" smtClean="0"/>
          </a:p>
          <a:p>
            <a:r>
              <a:rPr lang="en-US" dirty="0" smtClean="0"/>
              <a:t>The </a:t>
            </a:r>
            <a:r>
              <a:rPr lang="en-US" dirty="0" smtClean="0"/>
              <a:t>disadvantage of this solution is quite high (compared to twisted-pair network) failure rate of the installation. – It is also sometimes used to connect clusters of workstations wired in the star technology, especially where the distance between the hubs exceeds 100 m and it is not required to use speeds higher than 10 Mb/s</a:t>
            </a:r>
            <a:r>
              <a:rPr lang="en-US" dirty="0" smtClean="0"/>
              <a:t>.</a:t>
            </a:r>
            <a:endParaRPr lang="pl-PL"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dirty="0" smtClean="0"/>
              <a:t>Network card with coaxial cable and terminator</a:t>
            </a:r>
            <a:endParaRPr lang="pl-PL" dirty="0"/>
          </a:p>
        </p:txBody>
      </p:sp>
      <p:pic>
        <p:nvPicPr>
          <p:cNvPr id="54274" name="Picture 2"/>
          <p:cNvPicPr>
            <a:picLocks noGrp="1" noChangeAspect="1" noChangeArrowheads="1"/>
          </p:cNvPicPr>
          <p:nvPr>
            <p:ph idx="1"/>
          </p:nvPr>
        </p:nvPicPr>
        <p:blipFill>
          <a:blip r:embed="rId2"/>
          <a:srcRect/>
          <a:stretch>
            <a:fillRect/>
          </a:stretch>
        </p:blipFill>
        <p:spPr bwMode="auto">
          <a:xfrm>
            <a:off x="793916" y="1928802"/>
            <a:ext cx="7492860" cy="3836344"/>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Fiber</a:t>
            </a:r>
            <a:r>
              <a:rPr lang="pl-PL" dirty="0" smtClean="0"/>
              <a:t> </a:t>
            </a:r>
            <a:r>
              <a:rPr lang="pl-PL" dirty="0" err="1" smtClean="0"/>
              <a:t>optic</a:t>
            </a:r>
            <a:r>
              <a:rPr lang="pl-PL" dirty="0" smtClean="0"/>
              <a:t> </a:t>
            </a:r>
            <a:r>
              <a:rPr lang="pl-PL" dirty="0" err="1" smtClean="0"/>
              <a:t>cable</a:t>
            </a:r>
            <a:endParaRPr lang="pl-PL" dirty="0"/>
          </a:p>
        </p:txBody>
      </p:sp>
      <p:pic>
        <p:nvPicPr>
          <p:cNvPr id="55298" name="Picture 2"/>
          <p:cNvPicPr>
            <a:picLocks noGrp="1" noChangeAspect="1" noChangeArrowheads="1"/>
          </p:cNvPicPr>
          <p:nvPr>
            <p:ph idx="1"/>
          </p:nvPr>
        </p:nvPicPr>
        <p:blipFill>
          <a:blip r:embed="rId2"/>
          <a:srcRect/>
          <a:stretch>
            <a:fillRect/>
          </a:stretch>
        </p:blipFill>
        <p:spPr bwMode="auto">
          <a:xfrm>
            <a:off x="1174130" y="1600200"/>
            <a:ext cx="6795740" cy="4525963"/>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Fiber</a:t>
            </a:r>
            <a:r>
              <a:rPr lang="pl-PL" dirty="0" smtClean="0"/>
              <a:t> </a:t>
            </a:r>
            <a:r>
              <a:rPr lang="pl-PL" dirty="0" err="1" smtClean="0"/>
              <a:t>optic</a:t>
            </a:r>
            <a:r>
              <a:rPr lang="pl-PL" dirty="0" smtClean="0"/>
              <a:t> </a:t>
            </a:r>
            <a:r>
              <a:rPr lang="pl-PL" dirty="0" err="1" smtClean="0"/>
              <a:t>cable</a:t>
            </a:r>
            <a:r>
              <a:rPr lang="pl-PL" dirty="0" smtClean="0"/>
              <a:t> - construction</a:t>
            </a:r>
            <a:endParaRPr lang="pl-PL" dirty="0"/>
          </a:p>
        </p:txBody>
      </p:sp>
      <p:pic>
        <p:nvPicPr>
          <p:cNvPr id="56322" name="Picture 2"/>
          <p:cNvPicPr>
            <a:picLocks noGrp="1" noChangeAspect="1" noChangeArrowheads="1"/>
          </p:cNvPicPr>
          <p:nvPr>
            <p:ph idx="1"/>
          </p:nvPr>
        </p:nvPicPr>
        <p:blipFill>
          <a:blip r:embed="rId2"/>
          <a:srcRect/>
          <a:stretch>
            <a:fillRect/>
          </a:stretch>
        </p:blipFill>
        <p:spPr bwMode="auto">
          <a:xfrm>
            <a:off x="1857356" y="1714488"/>
            <a:ext cx="5261607" cy="2110588"/>
          </a:xfrm>
          <a:prstGeom prst="rect">
            <a:avLst/>
          </a:prstGeom>
          <a:noFill/>
          <a:ln w="9525">
            <a:noFill/>
            <a:miter lim="800000"/>
            <a:headEnd/>
            <a:tailEnd/>
          </a:ln>
          <a:effectLst/>
        </p:spPr>
      </p:pic>
      <p:pic>
        <p:nvPicPr>
          <p:cNvPr id="56323" name="Picture 3"/>
          <p:cNvPicPr>
            <a:picLocks noChangeAspect="1" noChangeArrowheads="1"/>
          </p:cNvPicPr>
          <p:nvPr/>
        </p:nvPicPr>
        <p:blipFill>
          <a:blip r:embed="rId3"/>
          <a:srcRect/>
          <a:stretch>
            <a:fillRect/>
          </a:stretch>
        </p:blipFill>
        <p:spPr bwMode="auto">
          <a:xfrm>
            <a:off x="2571736" y="4071942"/>
            <a:ext cx="4071966" cy="2552147"/>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Types of fiber optic cables</a:t>
            </a:r>
            <a:endParaRPr lang="pl-PL" dirty="0"/>
          </a:p>
        </p:txBody>
      </p:sp>
      <p:pic>
        <p:nvPicPr>
          <p:cNvPr id="57346" name="Picture 2"/>
          <p:cNvPicPr>
            <a:picLocks noChangeAspect="1" noChangeArrowheads="1"/>
          </p:cNvPicPr>
          <p:nvPr/>
        </p:nvPicPr>
        <p:blipFill>
          <a:blip r:embed="rId2"/>
          <a:srcRect/>
          <a:stretch>
            <a:fillRect/>
          </a:stretch>
        </p:blipFill>
        <p:spPr bwMode="auto">
          <a:xfrm>
            <a:off x="1428728" y="1643050"/>
            <a:ext cx="6357982" cy="4081824"/>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Network </a:t>
            </a:r>
            <a:r>
              <a:rPr lang="pl-PL" dirty="0" err="1" smtClean="0"/>
              <a:t>types</a:t>
            </a:r>
            <a:endParaRPr lang="pl-PL" dirty="0"/>
          </a:p>
        </p:txBody>
      </p:sp>
      <p:sp>
        <p:nvSpPr>
          <p:cNvPr id="3" name="Symbol zastępczy zawartości 2"/>
          <p:cNvSpPr>
            <a:spLocks noGrp="1"/>
          </p:cNvSpPr>
          <p:nvPr>
            <p:ph idx="1"/>
          </p:nvPr>
        </p:nvSpPr>
        <p:spPr/>
        <p:txBody>
          <a:bodyPr/>
          <a:lstStyle/>
          <a:p>
            <a:r>
              <a:rPr lang="pl-PL" dirty="0" smtClean="0"/>
              <a:t>WAN </a:t>
            </a:r>
            <a:r>
              <a:rPr lang="pl-PL" dirty="0" smtClean="0"/>
              <a:t>(</a:t>
            </a:r>
            <a:r>
              <a:rPr lang="pl-PL" dirty="0" err="1" smtClean="0"/>
              <a:t>Wide</a:t>
            </a:r>
            <a:r>
              <a:rPr lang="pl-PL" dirty="0" smtClean="0"/>
              <a:t> </a:t>
            </a:r>
            <a:r>
              <a:rPr lang="pl-PL" dirty="0" err="1" smtClean="0"/>
              <a:t>Area</a:t>
            </a:r>
            <a:r>
              <a:rPr lang="pl-PL" dirty="0" smtClean="0"/>
              <a:t> Network) </a:t>
            </a:r>
            <a:endParaRPr lang="pl-PL" dirty="0" smtClean="0"/>
          </a:p>
          <a:p>
            <a:r>
              <a:rPr lang="pl-PL" dirty="0" smtClean="0"/>
              <a:t>MAN </a:t>
            </a:r>
            <a:r>
              <a:rPr lang="pl-PL" dirty="0" smtClean="0"/>
              <a:t>(</a:t>
            </a:r>
            <a:r>
              <a:rPr lang="pl-PL" dirty="0" err="1" smtClean="0"/>
              <a:t>Metropolitan</a:t>
            </a:r>
            <a:r>
              <a:rPr lang="pl-PL" dirty="0" smtClean="0"/>
              <a:t> </a:t>
            </a:r>
            <a:r>
              <a:rPr lang="pl-PL" dirty="0" err="1" smtClean="0"/>
              <a:t>Area</a:t>
            </a:r>
            <a:r>
              <a:rPr lang="pl-PL" dirty="0" smtClean="0"/>
              <a:t> Network) </a:t>
            </a:r>
          </a:p>
          <a:p>
            <a:r>
              <a:rPr lang="pl-PL" dirty="0" smtClean="0"/>
              <a:t>Campus </a:t>
            </a:r>
            <a:r>
              <a:rPr lang="pl-PL" dirty="0" smtClean="0"/>
              <a:t>(</a:t>
            </a:r>
            <a:r>
              <a:rPr lang="pl-PL" dirty="0" err="1" smtClean="0"/>
              <a:t>university</a:t>
            </a:r>
            <a:r>
              <a:rPr lang="pl-PL" dirty="0" smtClean="0"/>
              <a:t>, </a:t>
            </a:r>
            <a:r>
              <a:rPr lang="pl-PL" dirty="0" err="1" smtClean="0"/>
              <a:t>academic</a:t>
            </a:r>
            <a:r>
              <a:rPr lang="pl-PL" dirty="0" smtClean="0"/>
              <a:t>) </a:t>
            </a:r>
            <a:endParaRPr lang="pl-PL" dirty="0" smtClean="0"/>
          </a:p>
          <a:p>
            <a:r>
              <a:rPr lang="pl-PL" dirty="0" smtClean="0"/>
              <a:t>LAN </a:t>
            </a:r>
            <a:r>
              <a:rPr lang="pl-PL" dirty="0" smtClean="0"/>
              <a:t>(</a:t>
            </a:r>
            <a:r>
              <a:rPr lang="pl-PL" dirty="0" err="1" smtClean="0"/>
              <a:t>LocalAreaNetwork</a:t>
            </a:r>
            <a:r>
              <a:rPr lang="pl-PL" dirty="0" smtClean="0"/>
              <a:t>) </a:t>
            </a:r>
            <a:endParaRPr lang="pl-PL" dirty="0" smtClean="0"/>
          </a:p>
          <a:p>
            <a:r>
              <a:rPr lang="pl-PL" dirty="0" smtClean="0"/>
              <a:t>PAN </a:t>
            </a:r>
            <a:r>
              <a:rPr lang="pl-PL" dirty="0" smtClean="0"/>
              <a:t>(</a:t>
            </a:r>
            <a:r>
              <a:rPr lang="pl-PL" dirty="0" err="1" smtClean="0"/>
              <a:t>PrivateAreaNetwork</a:t>
            </a:r>
            <a:r>
              <a:rPr lang="pl-PL" dirty="0" smtClean="0"/>
              <a:t>)</a:t>
            </a:r>
            <a:endParaRPr lang="pl-PL"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Comparison</a:t>
            </a:r>
            <a:r>
              <a:rPr lang="pl-PL" dirty="0" smtClean="0"/>
              <a:t> of </a:t>
            </a:r>
            <a:r>
              <a:rPr lang="pl-PL" dirty="0" err="1" smtClean="0"/>
              <a:t>cable</a:t>
            </a:r>
            <a:r>
              <a:rPr lang="pl-PL" dirty="0" smtClean="0"/>
              <a:t> networks</a:t>
            </a:r>
            <a:endParaRPr lang="pl-PL" dirty="0"/>
          </a:p>
        </p:txBody>
      </p:sp>
      <p:pic>
        <p:nvPicPr>
          <p:cNvPr id="58370" name="Picture 2"/>
          <p:cNvPicPr>
            <a:picLocks noGrp="1" noChangeAspect="1" noChangeArrowheads="1"/>
          </p:cNvPicPr>
          <p:nvPr>
            <p:ph idx="1"/>
          </p:nvPr>
        </p:nvPicPr>
        <p:blipFill>
          <a:blip r:embed="rId2"/>
          <a:srcRect/>
          <a:stretch>
            <a:fillRect/>
          </a:stretch>
        </p:blipFill>
        <p:spPr bwMode="auto">
          <a:xfrm>
            <a:off x="1071538" y="1571612"/>
            <a:ext cx="7024499" cy="4701436"/>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Routing</a:t>
            </a:r>
            <a:r>
              <a:rPr lang="pl-PL" dirty="0" smtClean="0"/>
              <a:t> IP</a:t>
            </a:r>
            <a:endParaRPr lang="pl-PL" dirty="0"/>
          </a:p>
        </p:txBody>
      </p:sp>
      <p:sp>
        <p:nvSpPr>
          <p:cNvPr id="3" name="Symbol zastępczy zawartości 2"/>
          <p:cNvSpPr>
            <a:spLocks noGrp="1"/>
          </p:cNvSpPr>
          <p:nvPr>
            <p:ph idx="1"/>
          </p:nvPr>
        </p:nvSpPr>
        <p:spPr/>
        <p:txBody>
          <a:bodyPr/>
          <a:lstStyle/>
          <a:p>
            <a:r>
              <a:rPr lang="en-US" dirty="0" smtClean="0"/>
              <a:t>Routing Is a fixed set of ways to send packets from one network to another. This is one of the basic features of routers that enable data transfer over the Internet.</a:t>
            </a:r>
            <a:endParaRPr lang="pl-PL"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Example</a:t>
            </a:r>
            <a:r>
              <a:rPr lang="pl-PL" dirty="0" smtClean="0"/>
              <a:t> </a:t>
            </a:r>
            <a:r>
              <a:rPr lang="pl-PL" dirty="0" err="1" smtClean="0"/>
              <a:t>network</a:t>
            </a:r>
            <a:endParaRPr lang="pl-PL" dirty="0"/>
          </a:p>
        </p:txBody>
      </p:sp>
      <p:pic>
        <p:nvPicPr>
          <p:cNvPr id="59395" name="Picture 3"/>
          <p:cNvPicPr>
            <a:picLocks noChangeAspect="1" noChangeArrowheads="1"/>
          </p:cNvPicPr>
          <p:nvPr/>
        </p:nvPicPr>
        <p:blipFill>
          <a:blip r:embed="rId2"/>
          <a:srcRect/>
          <a:stretch>
            <a:fillRect/>
          </a:stretch>
        </p:blipFill>
        <p:spPr bwMode="auto">
          <a:xfrm>
            <a:off x="1357290" y="1357298"/>
            <a:ext cx="6286544" cy="4726814"/>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Static</a:t>
            </a:r>
            <a:r>
              <a:rPr lang="pl-PL" dirty="0" smtClean="0"/>
              <a:t> </a:t>
            </a:r>
            <a:r>
              <a:rPr lang="pl-PL" dirty="0" err="1" smtClean="0"/>
              <a:t>routing</a:t>
            </a:r>
            <a:endParaRPr lang="pl-PL" dirty="0"/>
          </a:p>
        </p:txBody>
      </p:sp>
      <p:sp>
        <p:nvSpPr>
          <p:cNvPr id="3" name="Symbol zastępczy zawartości 2"/>
          <p:cNvSpPr>
            <a:spLocks noGrp="1"/>
          </p:cNvSpPr>
          <p:nvPr>
            <p:ph idx="1"/>
          </p:nvPr>
        </p:nvSpPr>
        <p:spPr/>
        <p:txBody>
          <a:bodyPr/>
          <a:lstStyle/>
          <a:p>
            <a:r>
              <a:rPr lang="en-US" dirty="0" smtClean="0"/>
              <a:t>Static routing refers to when network topology information and packet forwarding routes are hardcoded by the system administrator</a:t>
            </a:r>
            <a:endParaRPr lang="pl-PL"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Static</a:t>
            </a:r>
            <a:r>
              <a:rPr lang="pl-PL" dirty="0" smtClean="0"/>
              <a:t> </a:t>
            </a:r>
            <a:r>
              <a:rPr lang="pl-PL" dirty="0" err="1" smtClean="0"/>
              <a:t>routing</a:t>
            </a:r>
            <a:endParaRPr lang="pl-PL" dirty="0"/>
          </a:p>
        </p:txBody>
      </p:sp>
      <p:pic>
        <p:nvPicPr>
          <p:cNvPr id="60418" name="Picture 2"/>
          <p:cNvPicPr>
            <a:picLocks noGrp="1" noChangeAspect="1" noChangeArrowheads="1"/>
          </p:cNvPicPr>
          <p:nvPr>
            <p:ph idx="1"/>
          </p:nvPr>
        </p:nvPicPr>
        <p:blipFill>
          <a:blip r:embed="rId2"/>
          <a:srcRect/>
          <a:stretch>
            <a:fillRect/>
          </a:stretch>
        </p:blipFill>
        <p:spPr bwMode="auto">
          <a:xfrm>
            <a:off x="428596" y="2714620"/>
            <a:ext cx="7953375" cy="1819275"/>
          </a:xfrm>
          <a:prstGeom prst="rect">
            <a:avLst/>
          </a:prstGeom>
          <a:noFill/>
          <a:ln w="9525">
            <a:noFill/>
            <a:miter lim="800000"/>
            <a:headEnd/>
            <a:tailEnd/>
          </a:ln>
          <a:effectLst/>
        </p:spPr>
      </p:pic>
      <p:pic>
        <p:nvPicPr>
          <p:cNvPr id="60419" name="Picture 3"/>
          <p:cNvPicPr>
            <a:picLocks noChangeAspect="1" noChangeArrowheads="1"/>
          </p:cNvPicPr>
          <p:nvPr/>
        </p:nvPicPr>
        <p:blipFill>
          <a:blip r:embed="rId3"/>
          <a:srcRect/>
          <a:stretch>
            <a:fillRect/>
          </a:stretch>
        </p:blipFill>
        <p:spPr bwMode="auto">
          <a:xfrm>
            <a:off x="428596" y="1571612"/>
            <a:ext cx="7934325" cy="800100"/>
          </a:xfrm>
          <a:prstGeom prst="rect">
            <a:avLst/>
          </a:prstGeom>
          <a:noFill/>
          <a:ln w="9525">
            <a:noFill/>
            <a:miter lim="800000"/>
            <a:headEnd/>
            <a:tailEnd/>
          </a:ln>
          <a:effectLst/>
        </p:spPr>
      </p:pic>
      <p:pic>
        <p:nvPicPr>
          <p:cNvPr id="60420" name="Picture 4"/>
          <p:cNvPicPr>
            <a:picLocks noChangeAspect="1" noChangeArrowheads="1"/>
          </p:cNvPicPr>
          <p:nvPr/>
        </p:nvPicPr>
        <p:blipFill>
          <a:blip r:embed="rId4"/>
          <a:srcRect/>
          <a:stretch>
            <a:fillRect/>
          </a:stretch>
        </p:blipFill>
        <p:spPr bwMode="auto">
          <a:xfrm>
            <a:off x="428596" y="4857760"/>
            <a:ext cx="7962900" cy="923925"/>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Static</a:t>
            </a:r>
            <a:r>
              <a:rPr lang="pl-PL" dirty="0" smtClean="0"/>
              <a:t> </a:t>
            </a:r>
            <a:r>
              <a:rPr lang="pl-PL" dirty="0" err="1" smtClean="0"/>
              <a:t>routing</a:t>
            </a:r>
            <a:endParaRPr lang="pl-PL" dirty="0"/>
          </a:p>
        </p:txBody>
      </p:sp>
      <p:pic>
        <p:nvPicPr>
          <p:cNvPr id="61442" name="Picture 2"/>
          <p:cNvPicPr>
            <a:picLocks noGrp="1" noChangeAspect="1" noChangeArrowheads="1"/>
          </p:cNvPicPr>
          <p:nvPr>
            <p:ph idx="1"/>
          </p:nvPr>
        </p:nvPicPr>
        <p:blipFill>
          <a:blip r:embed="rId2"/>
          <a:srcRect/>
          <a:stretch>
            <a:fillRect/>
          </a:stretch>
        </p:blipFill>
        <p:spPr bwMode="auto">
          <a:xfrm>
            <a:off x="428596" y="1643050"/>
            <a:ext cx="7934325" cy="1819275"/>
          </a:xfrm>
          <a:prstGeom prst="rect">
            <a:avLst/>
          </a:prstGeom>
          <a:noFill/>
          <a:ln w="9525">
            <a:noFill/>
            <a:miter lim="800000"/>
            <a:headEnd/>
            <a:tailEnd/>
          </a:ln>
          <a:effectLst/>
        </p:spPr>
      </p:pic>
      <p:pic>
        <p:nvPicPr>
          <p:cNvPr id="61443" name="Picture 3"/>
          <p:cNvPicPr>
            <a:picLocks noChangeAspect="1" noChangeArrowheads="1"/>
          </p:cNvPicPr>
          <p:nvPr/>
        </p:nvPicPr>
        <p:blipFill>
          <a:blip r:embed="rId3"/>
          <a:srcRect/>
          <a:stretch>
            <a:fillRect/>
          </a:stretch>
        </p:blipFill>
        <p:spPr bwMode="auto">
          <a:xfrm>
            <a:off x="428596" y="3714752"/>
            <a:ext cx="7934325" cy="514350"/>
          </a:xfrm>
          <a:prstGeom prst="rect">
            <a:avLst/>
          </a:prstGeom>
          <a:noFill/>
          <a:ln w="9525">
            <a:noFill/>
            <a:miter lim="800000"/>
            <a:headEnd/>
            <a:tailEnd/>
          </a:ln>
          <a:effectLst/>
        </p:spPr>
      </p:pic>
      <p:pic>
        <p:nvPicPr>
          <p:cNvPr id="61444" name="Picture 4"/>
          <p:cNvPicPr>
            <a:picLocks noChangeAspect="1" noChangeArrowheads="1"/>
          </p:cNvPicPr>
          <p:nvPr/>
        </p:nvPicPr>
        <p:blipFill>
          <a:blip r:embed="rId4"/>
          <a:srcRect/>
          <a:stretch>
            <a:fillRect/>
          </a:stretch>
        </p:blipFill>
        <p:spPr bwMode="auto">
          <a:xfrm>
            <a:off x="428596" y="4429132"/>
            <a:ext cx="7943850" cy="1962150"/>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Routing</a:t>
            </a:r>
            <a:r>
              <a:rPr lang="pl-PL" dirty="0" smtClean="0"/>
              <a:t> – </a:t>
            </a:r>
            <a:r>
              <a:rPr lang="pl-PL" dirty="0" err="1" smtClean="0"/>
              <a:t>default</a:t>
            </a:r>
            <a:r>
              <a:rPr lang="pl-PL" dirty="0" smtClean="0"/>
              <a:t> </a:t>
            </a:r>
            <a:r>
              <a:rPr lang="pl-PL" dirty="0" err="1" smtClean="0"/>
              <a:t>route</a:t>
            </a:r>
            <a:endParaRPr lang="pl-PL" dirty="0"/>
          </a:p>
        </p:txBody>
      </p:sp>
      <p:sp>
        <p:nvSpPr>
          <p:cNvPr id="3" name="Symbol zastępczy zawartości 2"/>
          <p:cNvSpPr>
            <a:spLocks noGrp="1"/>
          </p:cNvSpPr>
          <p:nvPr>
            <p:ph idx="1"/>
          </p:nvPr>
        </p:nvSpPr>
        <p:spPr/>
        <p:txBody>
          <a:bodyPr/>
          <a:lstStyle/>
          <a:p>
            <a:r>
              <a:rPr lang="en-US" dirty="0" smtClean="0"/>
              <a:t>It is often necessary to enter the so-called default routes. </a:t>
            </a:r>
            <a:endParaRPr lang="pl-PL" dirty="0" smtClean="0"/>
          </a:p>
          <a:p>
            <a:r>
              <a:rPr lang="en-US" dirty="0" smtClean="0"/>
              <a:t>These </a:t>
            </a:r>
            <a:r>
              <a:rPr lang="en-US" dirty="0" smtClean="0"/>
              <a:t>are entries in the routing table that allow you to specify the path for packets for which the path has not been declared or dynamically determined</a:t>
            </a:r>
            <a:endParaRPr lang="pl-PL"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Routing</a:t>
            </a:r>
            <a:r>
              <a:rPr lang="pl-PL" dirty="0" smtClean="0"/>
              <a:t> – </a:t>
            </a:r>
            <a:r>
              <a:rPr lang="pl-PL" dirty="0" err="1" smtClean="0"/>
              <a:t>default</a:t>
            </a:r>
            <a:r>
              <a:rPr lang="pl-PL" dirty="0" smtClean="0"/>
              <a:t> </a:t>
            </a:r>
            <a:r>
              <a:rPr lang="pl-PL" dirty="0" err="1" smtClean="0"/>
              <a:t>route</a:t>
            </a:r>
            <a:endParaRPr lang="pl-PL" dirty="0"/>
          </a:p>
        </p:txBody>
      </p:sp>
      <p:pic>
        <p:nvPicPr>
          <p:cNvPr id="62466" name="Picture 2"/>
          <p:cNvPicPr>
            <a:picLocks noChangeAspect="1" noChangeArrowheads="1"/>
          </p:cNvPicPr>
          <p:nvPr/>
        </p:nvPicPr>
        <p:blipFill>
          <a:blip r:embed="rId2"/>
          <a:srcRect/>
          <a:stretch>
            <a:fillRect/>
          </a:stretch>
        </p:blipFill>
        <p:spPr bwMode="auto">
          <a:xfrm>
            <a:off x="500034" y="1928802"/>
            <a:ext cx="7896225" cy="914400"/>
          </a:xfrm>
          <a:prstGeom prst="rect">
            <a:avLst/>
          </a:prstGeom>
          <a:noFill/>
          <a:ln w="9525">
            <a:noFill/>
            <a:miter lim="800000"/>
            <a:headEnd/>
            <a:tailEnd/>
          </a:ln>
          <a:effectLst/>
        </p:spPr>
      </p:pic>
      <p:pic>
        <p:nvPicPr>
          <p:cNvPr id="62467" name="Picture 3"/>
          <p:cNvPicPr>
            <a:picLocks noChangeAspect="1" noChangeArrowheads="1"/>
          </p:cNvPicPr>
          <p:nvPr/>
        </p:nvPicPr>
        <p:blipFill>
          <a:blip r:embed="rId3"/>
          <a:srcRect/>
          <a:stretch>
            <a:fillRect/>
          </a:stretch>
        </p:blipFill>
        <p:spPr bwMode="auto">
          <a:xfrm>
            <a:off x="500034" y="3357562"/>
            <a:ext cx="7962900" cy="2066925"/>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Routing</a:t>
            </a:r>
            <a:r>
              <a:rPr lang="pl-PL" dirty="0" smtClean="0"/>
              <a:t> – </a:t>
            </a:r>
            <a:r>
              <a:rPr lang="pl-PL" dirty="0" err="1" smtClean="0"/>
              <a:t>default</a:t>
            </a:r>
            <a:r>
              <a:rPr lang="pl-PL" dirty="0" smtClean="0"/>
              <a:t> </a:t>
            </a:r>
            <a:r>
              <a:rPr lang="pl-PL" dirty="0" err="1" smtClean="0"/>
              <a:t>route</a:t>
            </a:r>
            <a:endParaRPr lang="pl-PL" dirty="0"/>
          </a:p>
        </p:txBody>
      </p:sp>
      <p:pic>
        <p:nvPicPr>
          <p:cNvPr id="63490" name="Picture 2"/>
          <p:cNvPicPr>
            <a:picLocks noChangeAspect="1" noChangeArrowheads="1"/>
          </p:cNvPicPr>
          <p:nvPr/>
        </p:nvPicPr>
        <p:blipFill>
          <a:blip r:embed="rId2"/>
          <a:srcRect/>
          <a:stretch>
            <a:fillRect/>
          </a:stretch>
        </p:blipFill>
        <p:spPr bwMode="auto">
          <a:xfrm>
            <a:off x="142844" y="2285992"/>
            <a:ext cx="8882874" cy="3143272"/>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Dynamic</a:t>
            </a:r>
            <a:r>
              <a:rPr lang="pl-PL" dirty="0" smtClean="0"/>
              <a:t> </a:t>
            </a:r>
            <a:r>
              <a:rPr lang="pl-PL" dirty="0" err="1" smtClean="0"/>
              <a:t>routing</a:t>
            </a:r>
            <a:r>
              <a:rPr lang="pl-PL" dirty="0" smtClean="0"/>
              <a:t> - </a:t>
            </a:r>
            <a:r>
              <a:rPr lang="pl-PL" dirty="0" err="1" smtClean="0"/>
              <a:t>types</a:t>
            </a:r>
            <a:endParaRPr lang="pl-PL" dirty="0"/>
          </a:p>
        </p:txBody>
      </p:sp>
      <p:sp>
        <p:nvSpPr>
          <p:cNvPr id="3" name="Symbol zastępczy zawartości 2"/>
          <p:cNvSpPr>
            <a:spLocks noGrp="1"/>
          </p:cNvSpPr>
          <p:nvPr>
            <p:ph idx="1"/>
          </p:nvPr>
        </p:nvSpPr>
        <p:spPr/>
        <p:txBody>
          <a:bodyPr/>
          <a:lstStyle/>
          <a:p>
            <a:r>
              <a:rPr lang="en-US" dirty="0" smtClean="0"/>
              <a:t>The division according to the method of routing results from a different approach to creating information on routing</a:t>
            </a:r>
            <a:r>
              <a:rPr lang="en-US" dirty="0" smtClean="0"/>
              <a:t>.</a:t>
            </a:r>
            <a:endParaRPr lang="pl-PL" dirty="0" smtClean="0"/>
          </a:p>
          <a:p>
            <a:r>
              <a:rPr lang="en-US" dirty="0" smtClean="0"/>
              <a:t>In </a:t>
            </a:r>
            <a:r>
              <a:rPr lang="en-US" dirty="0" smtClean="0"/>
              <a:t>the case of distance vector protocols, the routing route is determined by finding the direction in which packets should be sent and determining the distance (number of router hops) to the packet destination network.</a:t>
            </a:r>
            <a:endParaRPr lang="pl-P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WAN</a:t>
            </a:r>
            <a:endParaRPr lang="pl-PL" dirty="0"/>
          </a:p>
        </p:txBody>
      </p:sp>
      <p:pic>
        <p:nvPicPr>
          <p:cNvPr id="4098" name="Picture 2"/>
          <p:cNvPicPr>
            <a:picLocks noChangeAspect="1" noChangeArrowheads="1"/>
          </p:cNvPicPr>
          <p:nvPr/>
        </p:nvPicPr>
        <p:blipFill>
          <a:blip r:embed="rId2"/>
          <a:srcRect/>
          <a:stretch>
            <a:fillRect/>
          </a:stretch>
        </p:blipFill>
        <p:spPr bwMode="auto">
          <a:xfrm>
            <a:off x="2000232" y="1714488"/>
            <a:ext cx="4929222" cy="3264975"/>
          </a:xfrm>
          <a:prstGeom prst="rect">
            <a:avLst/>
          </a:prstGeom>
          <a:noFill/>
          <a:ln w="9525">
            <a:noFill/>
            <a:miter lim="800000"/>
            <a:headEnd/>
            <a:tailEnd/>
          </a:ln>
          <a:effectLst/>
        </p:spPr>
      </p:pic>
      <p:sp>
        <p:nvSpPr>
          <p:cNvPr id="5" name="Prostokąt 4"/>
          <p:cNvSpPr/>
          <p:nvPr/>
        </p:nvSpPr>
        <p:spPr>
          <a:xfrm>
            <a:off x="500034" y="5214950"/>
            <a:ext cx="8072494" cy="646331"/>
          </a:xfrm>
          <a:prstGeom prst="rect">
            <a:avLst/>
          </a:prstGeom>
        </p:spPr>
        <p:txBody>
          <a:bodyPr wrap="square">
            <a:spAutoFit/>
          </a:bodyPr>
          <a:lstStyle/>
          <a:p>
            <a:r>
              <a:rPr lang="en-US" dirty="0" smtClean="0"/>
              <a:t>Wide area networks are primarily characterized by long connections located over a relatively large area, such as a province, country, continent or the entire globe.</a:t>
            </a:r>
            <a:endParaRPr lang="pl-PL"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err="1" smtClean="0"/>
              <a:t>Dynamic</a:t>
            </a:r>
            <a:r>
              <a:rPr lang="pl-PL" dirty="0" smtClean="0"/>
              <a:t> </a:t>
            </a:r>
            <a:r>
              <a:rPr lang="pl-PL" dirty="0" err="1" smtClean="0"/>
              <a:t>Routing</a:t>
            </a:r>
            <a:r>
              <a:rPr lang="pl-PL" dirty="0" smtClean="0"/>
              <a:t> – </a:t>
            </a:r>
            <a:r>
              <a:rPr lang="pl-PL" dirty="0" err="1" smtClean="0"/>
              <a:t>selected</a:t>
            </a:r>
            <a:r>
              <a:rPr lang="pl-PL" dirty="0" smtClean="0"/>
              <a:t> </a:t>
            </a:r>
            <a:r>
              <a:rPr lang="pl-PL" dirty="0" err="1" smtClean="0"/>
              <a:t>protocols</a:t>
            </a:r>
            <a:endParaRPr lang="pl-PL" dirty="0"/>
          </a:p>
        </p:txBody>
      </p:sp>
      <p:sp>
        <p:nvSpPr>
          <p:cNvPr id="3" name="Symbol zastępczy zawartości 2"/>
          <p:cNvSpPr>
            <a:spLocks noGrp="1"/>
          </p:cNvSpPr>
          <p:nvPr>
            <p:ph idx="1"/>
          </p:nvPr>
        </p:nvSpPr>
        <p:spPr/>
        <p:txBody>
          <a:bodyPr/>
          <a:lstStyle/>
          <a:p>
            <a:r>
              <a:rPr lang="pl-PL" dirty="0" err="1" smtClean="0"/>
              <a:t>Examples</a:t>
            </a:r>
            <a:r>
              <a:rPr lang="pl-PL" dirty="0" smtClean="0"/>
              <a:t> of </a:t>
            </a:r>
            <a:r>
              <a:rPr lang="pl-PL" dirty="0" err="1" smtClean="0"/>
              <a:t>routing</a:t>
            </a:r>
            <a:r>
              <a:rPr lang="pl-PL" dirty="0" smtClean="0"/>
              <a:t> </a:t>
            </a:r>
            <a:r>
              <a:rPr lang="pl-PL" dirty="0" err="1" smtClean="0"/>
              <a:t>protocols</a:t>
            </a:r>
            <a:r>
              <a:rPr lang="pl-PL" dirty="0" smtClean="0"/>
              <a:t> </a:t>
            </a:r>
            <a:r>
              <a:rPr lang="pl-PL" dirty="0" err="1" smtClean="0"/>
              <a:t>used</a:t>
            </a:r>
            <a:r>
              <a:rPr lang="pl-PL" dirty="0" smtClean="0"/>
              <a:t> </a:t>
            </a:r>
            <a:r>
              <a:rPr lang="pl-PL" dirty="0" err="1" smtClean="0"/>
              <a:t>are</a:t>
            </a:r>
            <a:r>
              <a:rPr lang="pl-PL" dirty="0" smtClean="0"/>
              <a:t>: </a:t>
            </a:r>
          </a:p>
          <a:p>
            <a:pPr lvl="1"/>
            <a:r>
              <a:rPr lang="pl-PL" dirty="0" smtClean="0"/>
              <a:t>RIP </a:t>
            </a:r>
            <a:r>
              <a:rPr lang="pl-PL" dirty="0" smtClean="0"/>
              <a:t>(</a:t>
            </a:r>
            <a:r>
              <a:rPr lang="pl-PL" dirty="0" err="1" smtClean="0"/>
              <a:t>RoutingInformationProtocol</a:t>
            </a:r>
            <a:r>
              <a:rPr lang="pl-PL" dirty="0" smtClean="0"/>
              <a:t>) </a:t>
            </a:r>
            <a:r>
              <a:rPr lang="pl-PL" dirty="0" err="1" smtClean="0"/>
              <a:t>version</a:t>
            </a:r>
            <a:r>
              <a:rPr lang="pl-PL" dirty="0" smtClean="0"/>
              <a:t> 1 </a:t>
            </a:r>
            <a:r>
              <a:rPr lang="pl-PL" dirty="0" smtClean="0"/>
              <a:t>and 2</a:t>
            </a:r>
          </a:p>
          <a:p>
            <a:pPr lvl="1"/>
            <a:r>
              <a:rPr lang="pl-PL" dirty="0" smtClean="0"/>
              <a:t>OSPF </a:t>
            </a:r>
            <a:r>
              <a:rPr lang="pl-PL" dirty="0" smtClean="0"/>
              <a:t>(</a:t>
            </a:r>
            <a:r>
              <a:rPr lang="pl-PL" dirty="0" err="1" smtClean="0"/>
              <a:t>OpenShortestPathFirst</a:t>
            </a:r>
            <a:r>
              <a:rPr lang="pl-PL" dirty="0" smtClean="0"/>
              <a:t>) </a:t>
            </a:r>
          </a:p>
          <a:p>
            <a:pPr lvl="1"/>
            <a:r>
              <a:rPr lang="pl-PL" dirty="0" smtClean="0"/>
              <a:t>BGP </a:t>
            </a:r>
            <a:r>
              <a:rPr lang="pl-PL" dirty="0" smtClean="0"/>
              <a:t>(</a:t>
            </a:r>
            <a:r>
              <a:rPr lang="pl-PL" dirty="0" err="1" smtClean="0"/>
              <a:t>BorderGatewayProtoco</a:t>
            </a:r>
            <a:r>
              <a:rPr lang="pl-PL" dirty="0" smtClean="0"/>
              <a:t>) </a:t>
            </a:r>
            <a:endParaRPr lang="pl-PL" dirty="0" smtClean="0"/>
          </a:p>
          <a:p>
            <a:pPr lvl="1"/>
            <a:r>
              <a:rPr lang="pl-PL" dirty="0" smtClean="0"/>
              <a:t>IGRP </a:t>
            </a:r>
            <a:r>
              <a:rPr lang="pl-PL" dirty="0" smtClean="0"/>
              <a:t>(Interior </a:t>
            </a:r>
            <a:r>
              <a:rPr lang="pl-PL" dirty="0" err="1" smtClean="0"/>
              <a:t>GatewayRoutingProtocol</a:t>
            </a:r>
            <a:r>
              <a:rPr lang="pl-PL" dirty="0" smtClean="0"/>
              <a:t>) </a:t>
            </a:r>
            <a:endParaRPr lang="pl-PL" dirty="0" smtClean="0"/>
          </a:p>
          <a:p>
            <a:pPr lvl="1"/>
            <a:r>
              <a:rPr lang="pl-PL" dirty="0" smtClean="0"/>
              <a:t>EIGRP </a:t>
            </a:r>
            <a:r>
              <a:rPr lang="pl-PL" dirty="0" smtClean="0"/>
              <a:t>(</a:t>
            </a:r>
            <a:r>
              <a:rPr lang="pl-PL" dirty="0" err="1" smtClean="0"/>
              <a:t>EnhancedIGRP</a:t>
            </a:r>
            <a:r>
              <a:rPr lang="pl-PL" dirty="0" smtClean="0"/>
              <a:t>)</a:t>
            </a:r>
            <a:endParaRPr lang="pl-PL"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Routing - ways to avoid loops</a:t>
            </a:r>
            <a:endParaRPr lang="pl-PL" dirty="0"/>
          </a:p>
        </p:txBody>
      </p:sp>
      <p:sp>
        <p:nvSpPr>
          <p:cNvPr id="3" name="Symbol zastępczy zawartości 2"/>
          <p:cNvSpPr>
            <a:spLocks noGrp="1"/>
          </p:cNvSpPr>
          <p:nvPr>
            <p:ph idx="1"/>
          </p:nvPr>
        </p:nvSpPr>
        <p:spPr/>
        <p:txBody>
          <a:bodyPr>
            <a:normAutofit/>
          </a:bodyPr>
          <a:lstStyle/>
          <a:p>
            <a:r>
              <a:rPr lang="en-US" dirty="0" smtClean="0"/>
              <a:t>In the case of alternative routes, routing routes may loop, resulting in packets not being sent. </a:t>
            </a:r>
            <a:endParaRPr lang="pl-PL" dirty="0" smtClean="0"/>
          </a:p>
          <a:p>
            <a:r>
              <a:rPr lang="en-US" dirty="0" smtClean="0"/>
              <a:t>In </a:t>
            </a:r>
            <a:r>
              <a:rPr lang="en-US" dirty="0" smtClean="0"/>
              <a:t>order to prevent this negative phenomenon, various methods are used to eliminate such events. </a:t>
            </a:r>
            <a:endParaRPr lang="pl-PL" dirty="0" smtClean="0"/>
          </a:p>
          <a:p>
            <a:r>
              <a:rPr lang="en-US" dirty="0" smtClean="0"/>
              <a:t>This </a:t>
            </a:r>
            <a:r>
              <a:rPr lang="en-US" dirty="0" smtClean="0"/>
              <a:t>issue is specific to RIP</a:t>
            </a:r>
            <a:r>
              <a:rPr lang="en-US" dirty="0" smtClean="0"/>
              <a:t>.</a:t>
            </a:r>
            <a:endParaRPr lang="pl-PL" dirty="0"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Routing - ways to avoid loops</a:t>
            </a:r>
            <a:endParaRPr lang="pl-PL" dirty="0"/>
          </a:p>
        </p:txBody>
      </p:sp>
      <p:sp>
        <p:nvSpPr>
          <p:cNvPr id="3" name="Symbol zastępczy zawartości 2"/>
          <p:cNvSpPr>
            <a:spLocks noGrp="1"/>
          </p:cNvSpPr>
          <p:nvPr>
            <p:ph idx="1"/>
          </p:nvPr>
        </p:nvSpPr>
        <p:spPr/>
        <p:txBody>
          <a:bodyPr>
            <a:normAutofit fontScale="85000" lnSpcReduction="10000"/>
          </a:bodyPr>
          <a:lstStyle/>
          <a:p>
            <a:r>
              <a:rPr lang="en-US" dirty="0" smtClean="0"/>
              <a:t>One of them is the split horizon method. This method prevents a router that has sent information about a given network from receiving information about that network from other routers.</a:t>
            </a:r>
            <a:endParaRPr lang="pl-PL" dirty="0" smtClean="0"/>
          </a:p>
          <a:p>
            <a:r>
              <a:rPr lang="en-US" dirty="0" smtClean="0"/>
              <a:t>Another method to eliminate loops is blocking (poisoning) the route (</a:t>
            </a:r>
            <a:r>
              <a:rPr lang="en-US" dirty="0" err="1" smtClean="0"/>
              <a:t>routepoisoning</a:t>
            </a:r>
            <a:r>
              <a:rPr lang="en-US" dirty="0" smtClean="0"/>
              <a:t>). A router that detects that its adjacent network is unavailable stores the route in its routing table as unavailable (metric=16) and sends updates to neighboring routers. It blocks ("poisons") the route to this network for other routers.</a:t>
            </a:r>
            <a:endParaRPr lang="pl-PL" dirty="0" smtClean="0"/>
          </a:p>
          <a:p>
            <a:endParaRPr lang="pl-PL"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Routing - ways to avoid loops</a:t>
            </a:r>
            <a:endParaRPr lang="pl-PL" dirty="0"/>
          </a:p>
        </p:txBody>
      </p:sp>
      <p:pic>
        <p:nvPicPr>
          <p:cNvPr id="64514" name="Picture 2"/>
          <p:cNvPicPr>
            <a:picLocks noChangeAspect="1" noChangeArrowheads="1"/>
          </p:cNvPicPr>
          <p:nvPr/>
        </p:nvPicPr>
        <p:blipFill>
          <a:blip r:embed="rId2"/>
          <a:srcRect/>
          <a:stretch>
            <a:fillRect/>
          </a:stretch>
        </p:blipFill>
        <p:spPr bwMode="auto">
          <a:xfrm>
            <a:off x="428597" y="1571613"/>
            <a:ext cx="3693994" cy="2000264"/>
          </a:xfrm>
          <a:prstGeom prst="rect">
            <a:avLst/>
          </a:prstGeom>
          <a:noFill/>
          <a:ln w="9525">
            <a:noFill/>
            <a:miter lim="800000"/>
            <a:headEnd/>
            <a:tailEnd/>
          </a:ln>
          <a:effectLst/>
        </p:spPr>
      </p:pic>
      <p:pic>
        <p:nvPicPr>
          <p:cNvPr id="64515" name="Picture 3"/>
          <p:cNvPicPr>
            <a:picLocks noChangeAspect="1" noChangeArrowheads="1"/>
          </p:cNvPicPr>
          <p:nvPr/>
        </p:nvPicPr>
        <p:blipFill>
          <a:blip r:embed="rId3"/>
          <a:srcRect/>
          <a:stretch>
            <a:fillRect/>
          </a:stretch>
        </p:blipFill>
        <p:spPr bwMode="auto">
          <a:xfrm>
            <a:off x="4214810" y="1643050"/>
            <a:ext cx="3991918" cy="2462148"/>
          </a:xfrm>
          <a:prstGeom prst="rect">
            <a:avLst/>
          </a:prstGeom>
          <a:noFill/>
          <a:ln w="9525">
            <a:noFill/>
            <a:miter lim="800000"/>
            <a:headEnd/>
            <a:tailEnd/>
          </a:ln>
          <a:effectLst/>
        </p:spPr>
      </p:pic>
      <p:pic>
        <p:nvPicPr>
          <p:cNvPr id="64516" name="Picture 4"/>
          <p:cNvPicPr>
            <a:picLocks noChangeAspect="1" noChangeArrowheads="1"/>
          </p:cNvPicPr>
          <p:nvPr/>
        </p:nvPicPr>
        <p:blipFill>
          <a:blip r:embed="rId4"/>
          <a:srcRect/>
          <a:stretch>
            <a:fillRect/>
          </a:stretch>
        </p:blipFill>
        <p:spPr bwMode="auto">
          <a:xfrm>
            <a:off x="2214546" y="4143380"/>
            <a:ext cx="3135911" cy="2228261"/>
          </a:xfrm>
          <a:prstGeom prst="rect">
            <a:avLst/>
          </a:prstGeom>
          <a:noFill/>
          <a:ln w="9525">
            <a:noFill/>
            <a:miter lim="800000"/>
            <a:headEnd/>
            <a:tailEnd/>
          </a:ln>
          <a:effectLst/>
        </p:spPr>
      </p:pic>
      <p:sp>
        <p:nvSpPr>
          <p:cNvPr id="7" name="Prostokąt 6"/>
          <p:cNvSpPr/>
          <p:nvPr/>
        </p:nvSpPr>
        <p:spPr>
          <a:xfrm>
            <a:off x="5857884" y="4929198"/>
            <a:ext cx="1612557" cy="369332"/>
          </a:xfrm>
          <a:prstGeom prst="rect">
            <a:avLst/>
          </a:prstGeom>
        </p:spPr>
        <p:txBody>
          <a:bodyPr wrap="none">
            <a:spAutoFit/>
          </a:bodyPr>
          <a:lstStyle/>
          <a:p>
            <a:r>
              <a:rPr lang="pl-PL" dirty="0" smtClean="0"/>
              <a:t>Split </a:t>
            </a:r>
            <a:r>
              <a:rPr lang="pl-PL" dirty="0" err="1" smtClean="0"/>
              <a:t>Horizontal</a:t>
            </a:r>
            <a:endParaRPr lang="pl-PL"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WLAN </a:t>
            </a:r>
            <a:r>
              <a:rPr lang="pl-PL" dirty="0" err="1" smtClean="0"/>
              <a:t>wireless</a:t>
            </a:r>
            <a:r>
              <a:rPr lang="pl-PL" dirty="0" smtClean="0"/>
              <a:t> </a:t>
            </a:r>
            <a:r>
              <a:rPr lang="pl-PL" dirty="0" err="1" smtClean="0"/>
              <a:t>network</a:t>
            </a:r>
            <a:r>
              <a:rPr lang="pl-PL" dirty="0" smtClean="0"/>
              <a:t> </a:t>
            </a:r>
            <a:r>
              <a:rPr lang="pl-PL" dirty="0" err="1" smtClean="0"/>
              <a:t>technologies</a:t>
            </a:r>
            <a:endParaRPr lang="pl-PL" dirty="0"/>
          </a:p>
        </p:txBody>
      </p:sp>
      <p:sp>
        <p:nvSpPr>
          <p:cNvPr id="3" name="Symbol zastępczy zawartości 2"/>
          <p:cNvSpPr>
            <a:spLocks noGrp="1"/>
          </p:cNvSpPr>
          <p:nvPr>
            <p:ph idx="1"/>
          </p:nvPr>
        </p:nvSpPr>
        <p:spPr/>
        <p:txBody>
          <a:bodyPr/>
          <a:lstStyle/>
          <a:p>
            <a:r>
              <a:rPr lang="en-US" dirty="0" smtClean="0"/>
              <a:t>a way of communication in which we use </a:t>
            </a:r>
            <a:r>
              <a:rPr lang="en-US" dirty="0" smtClean="0"/>
              <a:t>radio </a:t>
            </a:r>
            <a:r>
              <a:rPr lang="en-US" dirty="0" smtClean="0"/>
              <a:t>waves as a transmission </a:t>
            </a:r>
            <a:r>
              <a:rPr lang="en-US" dirty="0" smtClean="0"/>
              <a:t>medium</a:t>
            </a:r>
            <a:endParaRPr lang="pl-PL" dirty="0" smtClean="0"/>
          </a:p>
          <a:p>
            <a:endParaRPr lang="pl-PL" dirty="0"/>
          </a:p>
        </p:txBody>
      </p:sp>
      <p:pic>
        <p:nvPicPr>
          <p:cNvPr id="66562" name="Picture 2"/>
          <p:cNvPicPr>
            <a:picLocks noChangeAspect="1" noChangeArrowheads="1"/>
          </p:cNvPicPr>
          <p:nvPr/>
        </p:nvPicPr>
        <p:blipFill>
          <a:blip r:embed="rId2"/>
          <a:srcRect/>
          <a:stretch>
            <a:fillRect/>
          </a:stretch>
        </p:blipFill>
        <p:spPr bwMode="auto">
          <a:xfrm>
            <a:off x="1142976" y="2928934"/>
            <a:ext cx="6486519" cy="3432555"/>
          </a:xfrm>
          <a:prstGeom prst="rect">
            <a:avLst/>
          </a:prstGeom>
          <a:noFill/>
          <a:ln w="9525">
            <a:noFill/>
            <a:miter lim="800000"/>
            <a:headEnd/>
            <a:tailEnd/>
          </a:ln>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dirty="0" smtClean="0"/>
              <a:t>Frequency ranges of wireless networks</a:t>
            </a:r>
            <a:endParaRPr lang="pl-PL" dirty="0"/>
          </a:p>
        </p:txBody>
      </p:sp>
      <p:sp>
        <p:nvSpPr>
          <p:cNvPr id="3" name="Symbol zastępczy zawartości 2"/>
          <p:cNvSpPr>
            <a:spLocks noGrp="1"/>
          </p:cNvSpPr>
          <p:nvPr>
            <p:ph idx="1"/>
          </p:nvPr>
        </p:nvSpPr>
        <p:spPr/>
        <p:txBody>
          <a:bodyPr>
            <a:normAutofit fontScale="77500" lnSpcReduction="20000"/>
          </a:bodyPr>
          <a:lstStyle/>
          <a:p>
            <a:r>
              <a:rPr lang="en-US" dirty="0" smtClean="0"/>
              <a:t>Wireless networks operate based on the propagation of electromagnetic waves. For this reason, they are one of the ways of transferring information in a strictly defined frequency </a:t>
            </a:r>
            <a:r>
              <a:rPr lang="en-US" dirty="0" smtClean="0"/>
              <a:t>band.</a:t>
            </a:r>
            <a:endParaRPr lang="pl-PL" dirty="0" smtClean="0"/>
          </a:p>
          <a:p>
            <a:r>
              <a:rPr lang="en-US" dirty="0" smtClean="0"/>
              <a:t>Three </a:t>
            </a:r>
            <a:r>
              <a:rPr lang="en-US" dirty="0" smtClean="0"/>
              <a:t>generally available commercial bands have been adopted worldwide. </a:t>
            </a:r>
            <a:endParaRPr lang="pl-PL" dirty="0" smtClean="0"/>
          </a:p>
          <a:p>
            <a:r>
              <a:rPr lang="en-US" dirty="0" smtClean="0"/>
              <a:t>These </a:t>
            </a:r>
            <a:r>
              <a:rPr lang="en-US" dirty="0" smtClean="0"/>
              <a:t>bands are marked ISM (industrial, scientific, and medical): </a:t>
            </a:r>
            <a:endParaRPr lang="pl-PL" dirty="0" smtClean="0"/>
          </a:p>
          <a:p>
            <a:pPr lvl="1"/>
            <a:r>
              <a:rPr lang="en-US" dirty="0" smtClean="0"/>
              <a:t>UHF </a:t>
            </a:r>
            <a:r>
              <a:rPr lang="en-US" dirty="0" smtClean="0"/>
              <a:t>ISM 902-928MHz </a:t>
            </a:r>
            <a:endParaRPr lang="pl-PL" dirty="0" smtClean="0"/>
          </a:p>
          <a:p>
            <a:pPr lvl="1"/>
            <a:r>
              <a:rPr lang="en-US" dirty="0" smtClean="0"/>
              <a:t>S-Band </a:t>
            </a:r>
            <a:r>
              <a:rPr lang="en-US" dirty="0" smtClean="0"/>
              <a:t>ISM–2.4 to </a:t>
            </a:r>
            <a:r>
              <a:rPr lang="en-US" dirty="0" smtClean="0"/>
              <a:t>2.5GHz</a:t>
            </a:r>
            <a:endParaRPr lang="pl-PL" dirty="0" smtClean="0"/>
          </a:p>
          <a:p>
            <a:pPr lvl="1"/>
            <a:r>
              <a:rPr lang="en-US" dirty="0" smtClean="0"/>
              <a:t>C-Band </a:t>
            </a:r>
            <a:r>
              <a:rPr lang="en-US" dirty="0" smtClean="0"/>
              <a:t>ISM-5.725-5.875GHz. </a:t>
            </a:r>
            <a:endParaRPr lang="pl-PL" dirty="0" smtClean="0"/>
          </a:p>
          <a:p>
            <a:r>
              <a:rPr lang="en-US" dirty="0" smtClean="0"/>
              <a:t>Wireless </a:t>
            </a:r>
            <a:r>
              <a:rPr lang="en-US" dirty="0" smtClean="0"/>
              <a:t>networks use dedicated bands reserved for this type of communication</a:t>
            </a:r>
            <a:endParaRPr lang="pl-PL"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Radio </a:t>
            </a:r>
            <a:r>
              <a:rPr lang="pl-PL" dirty="0" err="1" smtClean="0"/>
              <a:t>communication</a:t>
            </a:r>
            <a:r>
              <a:rPr lang="pl-PL" dirty="0" smtClean="0"/>
              <a:t> </a:t>
            </a:r>
            <a:r>
              <a:rPr lang="pl-PL" dirty="0" err="1" smtClean="0"/>
              <a:t>frequency</a:t>
            </a:r>
            <a:r>
              <a:rPr lang="pl-PL" dirty="0" smtClean="0"/>
              <a:t> </a:t>
            </a:r>
            <a:r>
              <a:rPr lang="pl-PL" dirty="0" err="1" smtClean="0"/>
              <a:t>ranges</a:t>
            </a:r>
            <a:endParaRPr lang="pl-PL" dirty="0"/>
          </a:p>
        </p:txBody>
      </p:sp>
      <p:sp>
        <p:nvSpPr>
          <p:cNvPr id="3" name="Symbol zastępczy zawartości 2"/>
          <p:cNvSpPr>
            <a:spLocks noGrp="1"/>
          </p:cNvSpPr>
          <p:nvPr>
            <p:ph idx="1"/>
          </p:nvPr>
        </p:nvSpPr>
        <p:spPr/>
        <p:txBody>
          <a:bodyPr>
            <a:normAutofit fontScale="62500" lnSpcReduction="20000"/>
          </a:bodyPr>
          <a:lstStyle/>
          <a:p>
            <a:r>
              <a:rPr lang="pl-PL" b="1" dirty="0" smtClean="0"/>
              <a:t>Band</a:t>
            </a:r>
            <a:r>
              <a:rPr lang="pl-PL" b="1" dirty="0" smtClean="0"/>
              <a:t>	</a:t>
            </a:r>
            <a:r>
              <a:rPr lang="pl-PL" b="1" dirty="0" smtClean="0"/>
              <a:t>			</a:t>
            </a:r>
            <a:r>
              <a:rPr lang="pl-PL" b="1" dirty="0" err="1" smtClean="0"/>
              <a:t>Range</a:t>
            </a:r>
            <a:r>
              <a:rPr lang="pl-PL" b="1" dirty="0" smtClean="0"/>
              <a:t>	</a:t>
            </a:r>
          </a:p>
          <a:p>
            <a:r>
              <a:rPr lang="de-DE" dirty="0" smtClean="0"/>
              <a:t>UHF ISM	</a:t>
            </a:r>
            <a:r>
              <a:rPr lang="pl-PL" dirty="0" smtClean="0"/>
              <a:t>			</a:t>
            </a:r>
            <a:r>
              <a:rPr lang="de-DE" dirty="0" smtClean="0"/>
              <a:t>902 </a:t>
            </a:r>
            <a:r>
              <a:rPr lang="de-DE" dirty="0" smtClean="0"/>
              <a:t>–928 MHz	</a:t>
            </a:r>
          </a:p>
          <a:p>
            <a:r>
              <a:rPr lang="pl-PL" dirty="0" smtClean="0"/>
              <a:t>S-Band	</a:t>
            </a:r>
            <a:r>
              <a:rPr lang="pl-PL" dirty="0" smtClean="0"/>
              <a:t>			2-4 </a:t>
            </a:r>
            <a:r>
              <a:rPr lang="pl-PL" dirty="0" err="1" smtClean="0"/>
              <a:t>GHz</a:t>
            </a:r>
            <a:r>
              <a:rPr lang="pl-PL" dirty="0" smtClean="0"/>
              <a:t>	</a:t>
            </a:r>
          </a:p>
          <a:p>
            <a:r>
              <a:rPr lang="en-US" dirty="0" smtClean="0"/>
              <a:t>S-Band ISM	</a:t>
            </a:r>
            <a:r>
              <a:rPr lang="pl-PL" dirty="0" smtClean="0"/>
              <a:t>			</a:t>
            </a:r>
            <a:r>
              <a:rPr lang="en-US" dirty="0" smtClean="0"/>
              <a:t>2.4 </a:t>
            </a:r>
            <a:r>
              <a:rPr lang="en-US" dirty="0" smtClean="0"/>
              <a:t>–2.5 GHz	</a:t>
            </a:r>
          </a:p>
          <a:p>
            <a:r>
              <a:rPr lang="pl-PL" dirty="0" smtClean="0"/>
              <a:t>C-Band	</a:t>
            </a:r>
            <a:r>
              <a:rPr lang="pl-PL" dirty="0" smtClean="0"/>
              <a:t>			4 </a:t>
            </a:r>
            <a:r>
              <a:rPr lang="pl-PL" dirty="0" smtClean="0"/>
              <a:t>–8 </a:t>
            </a:r>
            <a:r>
              <a:rPr lang="pl-PL" dirty="0" err="1" smtClean="0"/>
              <a:t>GHz</a:t>
            </a:r>
            <a:r>
              <a:rPr lang="pl-PL" dirty="0" smtClean="0"/>
              <a:t>	</a:t>
            </a:r>
          </a:p>
          <a:p>
            <a:r>
              <a:rPr lang="en-US" dirty="0" smtClean="0"/>
              <a:t>C-Band </a:t>
            </a:r>
            <a:r>
              <a:rPr lang="en-US" dirty="0" err="1" smtClean="0"/>
              <a:t>satellitedownlink</a:t>
            </a:r>
            <a:r>
              <a:rPr lang="en-US" dirty="0" smtClean="0"/>
              <a:t>	</a:t>
            </a:r>
            <a:r>
              <a:rPr lang="pl-PL" dirty="0" smtClean="0"/>
              <a:t>	</a:t>
            </a:r>
            <a:r>
              <a:rPr lang="en-US" dirty="0" smtClean="0"/>
              <a:t>3.7 </a:t>
            </a:r>
            <a:r>
              <a:rPr lang="en-US" dirty="0" smtClean="0"/>
              <a:t>–4.2 GHz	</a:t>
            </a:r>
          </a:p>
          <a:p>
            <a:r>
              <a:rPr lang="en-US" dirty="0" smtClean="0"/>
              <a:t>C-Band Radar (weather)	</a:t>
            </a:r>
            <a:r>
              <a:rPr lang="pl-PL" dirty="0" smtClean="0"/>
              <a:t>	</a:t>
            </a:r>
            <a:r>
              <a:rPr lang="en-US" dirty="0" smtClean="0"/>
              <a:t>5.25 </a:t>
            </a:r>
            <a:r>
              <a:rPr lang="en-US" dirty="0" smtClean="0"/>
              <a:t>–5.925 GHz	</a:t>
            </a:r>
          </a:p>
          <a:p>
            <a:r>
              <a:rPr lang="pl-PL" dirty="0" smtClean="0"/>
              <a:t>C-Band ISM	</a:t>
            </a:r>
            <a:r>
              <a:rPr lang="pl-PL" dirty="0" smtClean="0"/>
              <a:t>			5.725 </a:t>
            </a:r>
            <a:r>
              <a:rPr lang="pl-PL" dirty="0" smtClean="0"/>
              <a:t>–5.875 </a:t>
            </a:r>
            <a:r>
              <a:rPr lang="pl-PL" dirty="0" err="1" smtClean="0"/>
              <a:t>GHz</a:t>
            </a:r>
            <a:r>
              <a:rPr lang="pl-PL" dirty="0" smtClean="0"/>
              <a:t>	</a:t>
            </a:r>
          </a:p>
          <a:p>
            <a:r>
              <a:rPr lang="pl-PL" dirty="0" smtClean="0"/>
              <a:t>C-Band </a:t>
            </a:r>
            <a:r>
              <a:rPr lang="pl-PL" dirty="0" err="1" smtClean="0"/>
              <a:t>satelliteuplink</a:t>
            </a:r>
            <a:r>
              <a:rPr lang="pl-PL" dirty="0" smtClean="0"/>
              <a:t>	</a:t>
            </a:r>
            <a:r>
              <a:rPr lang="pl-PL" dirty="0" smtClean="0"/>
              <a:t>	5.925 </a:t>
            </a:r>
            <a:r>
              <a:rPr lang="pl-PL" dirty="0" smtClean="0"/>
              <a:t>–6.425 </a:t>
            </a:r>
            <a:r>
              <a:rPr lang="pl-PL" dirty="0" err="1" smtClean="0"/>
              <a:t>GHz</a:t>
            </a:r>
            <a:r>
              <a:rPr lang="pl-PL" dirty="0" smtClean="0"/>
              <a:t>	</a:t>
            </a:r>
          </a:p>
          <a:p>
            <a:r>
              <a:rPr lang="pl-PL" dirty="0" smtClean="0"/>
              <a:t>X-Band	</a:t>
            </a:r>
            <a:r>
              <a:rPr lang="pl-PL" dirty="0" smtClean="0"/>
              <a:t>			8 </a:t>
            </a:r>
            <a:r>
              <a:rPr lang="pl-PL" dirty="0" smtClean="0"/>
              <a:t>–12 </a:t>
            </a:r>
            <a:r>
              <a:rPr lang="pl-PL" dirty="0" err="1" smtClean="0"/>
              <a:t>GHz</a:t>
            </a:r>
            <a:r>
              <a:rPr lang="pl-PL" dirty="0" smtClean="0"/>
              <a:t>	</a:t>
            </a:r>
          </a:p>
          <a:p>
            <a:r>
              <a:rPr lang="en-US" dirty="0" smtClean="0"/>
              <a:t>X-Band Radar (police/ weather)	8.5–10.55 GHz	</a:t>
            </a:r>
          </a:p>
          <a:p>
            <a:r>
              <a:rPr lang="pl-PL" dirty="0" smtClean="0"/>
              <a:t>Ku-Band	</a:t>
            </a:r>
            <a:r>
              <a:rPr lang="pl-PL" dirty="0" smtClean="0"/>
              <a:t>			12 </a:t>
            </a:r>
            <a:r>
              <a:rPr lang="pl-PL" dirty="0" smtClean="0"/>
              <a:t>–18 </a:t>
            </a:r>
            <a:r>
              <a:rPr lang="pl-PL" dirty="0" err="1" smtClean="0"/>
              <a:t>GHz</a:t>
            </a:r>
            <a:r>
              <a:rPr lang="pl-PL" dirty="0" smtClean="0"/>
              <a:t>	</a:t>
            </a:r>
          </a:p>
          <a:p>
            <a:r>
              <a:rPr lang="pl-PL" dirty="0" smtClean="0"/>
              <a:t>Ku-Band Radar</a:t>
            </a:r>
            <a:r>
              <a:rPr lang="pl-PL" dirty="0" err="1" smtClean="0"/>
              <a:t>(polic</a:t>
            </a:r>
            <a:r>
              <a:rPr lang="pl-PL" dirty="0" smtClean="0"/>
              <a:t>e)	</a:t>
            </a:r>
            <a:r>
              <a:rPr lang="pl-PL" dirty="0" smtClean="0"/>
              <a:t>		13.4 </a:t>
            </a:r>
            <a:r>
              <a:rPr lang="pl-PL" dirty="0" smtClean="0"/>
              <a:t>–14 GHz15.7 –17.7 </a:t>
            </a:r>
            <a:r>
              <a:rPr lang="pl-PL" dirty="0" err="1" smtClean="0"/>
              <a:t>GHz</a:t>
            </a:r>
            <a:endParaRPr lang="pl-PL"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dirty="0" smtClean="0"/>
              <a:t>Basic components of wireless networks</a:t>
            </a:r>
            <a:endParaRPr lang="pl-PL" dirty="0"/>
          </a:p>
        </p:txBody>
      </p:sp>
      <p:pic>
        <p:nvPicPr>
          <p:cNvPr id="65538" name="Picture 2"/>
          <p:cNvPicPr>
            <a:picLocks noGrp="1" noChangeAspect="1" noChangeArrowheads="1"/>
          </p:cNvPicPr>
          <p:nvPr>
            <p:ph idx="1"/>
          </p:nvPr>
        </p:nvPicPr>
        <p:blipFill>
          <a:blip r:embed="rId2"/>
          <a:srcRect/>
          <a:stretch>
            <a:fillRect/>
          </a:stretch>
        </p:blipFill>
        <p:spPr bwMode="auto">
          <a:xfrm>
            <a:off x="2709862" y="1801019"/>
            <a:ext cx="3724275" cy="4124325"/>
          </a:xfrm>
          <a:prstGeom prst="rect">
            <a:avLst/>
          </a:prstGeom>
          <a:noFill/>
          <a:ln w="9525">
            <a:noFill/>
            <a:miter lim="800000"/>
            <a:headEnd/>
            <a:tailEnd/>
          </a:ln>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802.11 </a:t>
            </a:r>
            <a:r>
              <a:rPr lang="pl-PL" dirty="0" err="1" smtClean="0"/>
              <a:t>standards</a:t>
            </a:r>
            <a:r>
              <a:rPr lang="pl-PL" dirty="0" smtClean="0"/>
              <a:t> - </a:t>
            </a:r>
            <a:r>
              <a:rPr lang="pl-PL" dirty="0" err="1" smtClean="0"/>
              <a:t>summary</a:t>
            </a:r>
            <a:endParaRPr lang="pl-PL" dirty="0"/>
          </a:p>
        </p:txBody>
      </p:sp>
      <p:pic>
        <p:nvPicPr>
          <p:cNvPr id="67586" name="Picture 2"/>
          <p:cNvPicPr>
            <a:picLocks noChangeAspect="1" noChangeArrowheads="1"/>
          </p:cNvPicPr>
          <p:nvPr/>
        </p:nvPicPr>
        <p:blipFill>
          <a:blip r:embed="rId2"/>
          <a:srcRect/>
          <a:stretch>
            <a:fillRect/>
          </a:stretch>
        </p:blipFill>
        <p:spPr bwMode="auto">
          <a:xfrm>
            <a:off x="142844" y="1928802"/>
            <a:ext cx="8829675" cy="4171950"/>
          </a:xfrm>
          <a:prstGeom prst="rect">
            <a:avLst/>
          </a:prstGeom>
          <a:noFill/>
          <a:ln w="9525">
            <a:noFill/>
            <a:miter lim="800000"/>
            <a:headEnd/>
            <a:tailEnd/>
          </a:ln>
          <a:effectLst/>
        </p:spPr>
      </p:pic>
      <p:sp>
        <p:nvSpPr>
          <p:cNvPr id="6" name="Prostokąt 5"/>
          <p:cNvSpPr/>
          <p:nvPr/>
        </p:nvSpPr>
        <p:spPr>
          <a:xfrm>
            <a:off x="214282" y="1500174"/>
            <a:ext cx="8643998" cy="369332"/>
          </a:xfrm>
          <a:prstGeom prst="rect">
            <a:avLst/>
          </a:prstGeom>
        </p:spPr>
        <p:txBody>
          <a:bodyPr wrap="square">
            <a:spAutoFit/>
          </a:bodyPr>
          <a:lstStyle/>
          <a:p>
            <a:r>
              <a:rPr lang="pl-PL" b="1" dirty="0" err="1" smtClean="0"/>
              <a:t>Name</a:t>
            </a:r>
            <a:r>
              <a:rPr lang="pl-PL" b="1" dirty="0" smtClean="0"/>
              <a:t>                         Trans. </a:t>
            </a:r>
            <a:r>
              <a:rPr lang="pl-PL" b="1" dirty="0" err="1" smtClean="0"/>
              <a:t>Speed</a:t>
            </a:r>
            <a:r>
              <a:rPr lang="pl-PL" b="1" dirty="0" smtClean="0"/>
              <a:t>       </a:t>
            </a:r>
            <a:r>
              <a:rPr lang="pl-PL" b="1" dirty="0" err="1" smtClean="0"/>
              <a:t>Frequency</a:t>
            </a:r>
            <a:r>
              <a:rPr lang="pl-PL" b="1" dirty="0" smtClean="0"/>
              <a:t>                </a:t>
            </a:r>
            <a:r>
              <a:rPr lang="pl-PL" b="1" dirty="0" err="1" smtClean="0"/>
              <a:t>Signal</a:t>
            </a:r>
            <a:r>
              <a:rPr lang="pl-PL" b="1" dirty="0" smtClean="0"/>
              <a:t> </a:t>
            </a:r>
            <a:r>
              <a:rPr lang="pl-PL" b="1" dirty="0" err="1" smtClean="0"/>
              <a:t>type</a:t>
            </a:r>
            <a:r>
              <a:rPr lang="pl-PL" b="1" dirty="0" smtClean="0"/>
              <a:t>              </a:t>
            </a:r>
            <a:r>
              <a:rPr lang="pl-PL" b="1" dirty="0" err="1" smtClean="0"/>
              <a:t>Comments</a:t>
            </a:r>
            <a:r>
              <a:rPr lang="pl-PL" b="1" dirty="0" smtClean="0"/>
              <a:t>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Wireless</a:t>
            </a:r>
            <a:r>
              <a:rPr lang="pl-PL" dirty="0" smtClean="0"/>
              <a:t> </a:t>
            </a:r>
            <a:r>
              <a:rPr lang="pl-PL" dirty="0" err="1" smtClean="0"/>
              <a:t>network</a:t>
            </a:r>
            <a:r>
              <a:rPr lang="pl-PL" dirty="0" smtClean="0"/>
              <a:t> security</a:t>
            </a:r>
            <a:endParaRPr lang="pl-PL" dirty="0"/>
          </a:p>
        </p:txBody>
      </p:sp>
      <p:sp>
        <p:nvSpPr>
          <p:cNvPr id="3" name="Symbol zastępczy zawartości 2"/>
          <p:cNvSpPr>
            <a:spLocks noGrp="1"/>
          </p:cNvSpPr>
          <p:nvPr>
            <p:ph idx="1"/>
          </p:nvPr>
        </p:nvSpPr>
        <p:spPr/>
        <p:txBody>
          <a:bodyPr>
            <a:normAutofit fontScale="77500" lnSpcReduction="20000"/>
          </a:bodyPr>
          <a:lstStyle/>
          <a:p>
            <a:r>
              <a:rPr lang="en-US" dirty="0" smtClean="0"/>
              <a:t>Wireless networks, due to their principle of operation, are networks with a shared transmission </a:t>
            </a:r>
            <a:r>
              <a:rPr lang="en-US" dirty="0" smtClean="0"/>
              <a:t>medium.</a:t>
            </a:r>
            <a:endParaRPr lang="pl-PL" dirty="0" smtClean="0"/>
          </a:p>
          <a:p>
            <a:r>
              <a:rPr lang="en-US" dirty="0" smtClean="0"/>
              <a:t>So </a:t>
            </a:r>
            <a:r>
              <a:rPr lang="en-US" dirty="0" smtClean="0"/>
              <a:t>any problems related to such signal transmission also occur here. </a:t>
            </a:r>
            <a:endParaRPr lang="pl-PL" dirty="0" smtClean="0"/>
          </a:p>
          <a:p>
            <a:r>
              <a:rPr lang="en-US" dirty="0" smtClean="0"/>
              <a:t>Due </a:t>
            </a:r>
            <a:r>
              <a:rPr lang="en-US" dirty="0" smtClean="0"/>
              <a:t>to the widespread use of devices using wireless networks, various types of security have been introduced, including: </a:t>
            </a:r>
            <a:endParaRPr lang="pl-PL" dirty="0" smtClean="0"/>
          </a:p>
          <a:p>
            <a:pPr lvl="1"/>
            <a:r>
              <a:rPr lang="en-US" dirty="0" smtClean="0"/>
              <a:t>WEP </a:t>
            </a:r>
            <a:endParaRPr lang="pl-PL" dirty="0" smtClean="0"/>
          </a:p>
          <a:p>
            <a:pPr lvl="1"/>
            <a:r>
              <a:rPr lang="en-US" dirty="0" smtClean="0"/>
              <a:t>TKIP </a:t>
            </a:r>
            <a:endParaRPr lang="pl-PL" dirty="0" smtClean="0"/>
          </a:p>
          <a:p>
            <a:pPr lvl="1"/>
            <a:r>
              <a:rPr lang="en-US" dirty="0" smtClean="0"/>
              <a:t>WPA </a:t>
            </a:r>
            <a:endParaRPr lang="pl-PL" dirty="0" smtClean="0"/>
          </a:p>
          <a:p>
            <a:pPr lvl="1"/>
            <a:r>
              <a:rPr lang="en-US" dirty="0" smtClean="0"/>
              <a:t>802.1X </a:t>
            </a:r>
            <a:endParaRPr lang="pl-PL" dirty="0" smtClean="0"/>
          </a:p>
          <a:p>
            <a:pPr lvl="1"/>
            <a:r>
              <a:rPr lang="en-US" dirty="0" smtClean="0"/>
              <a:t>VPN </a:t>
            </a:r>
            <a:endParaRPr lang="pl-PL" dirty="0" smtClean="0"/>
          </a:p>
          <a:p>
            <a:pPr lvl="1"/>
            <a:r>
              <a:rPr lang="pl-PL" dirty="0" smtClean="0"/>
              <a:t>NAC</a:t>
            </a:r>
          </a:p>
          <a:p>
            <a:pPr lvl="1"/>
            <a:endParaRPr lang="pl-P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LAN</a:t>
            </a:r>
            <a:endParaRPr lang="pl-PL" dirty="0"/>
          </a:p>
        </p:txBody>
      </p:sp>
      <p:pic>
        <p:nvPicPr>
          <p:cNvPr id="5122" name="Picture 2"/>
          <p:cNvPicPr>
            <a:picLocks noChangeAspect="1" noChangeArrowheads="1"/>
          </p:cNvPicPr>
          <p:nvPr/>
        </p:nvPicPr>
        <p:blipFill>
          <a:blip r:embed="rId2"/>
          <a:srcRect/>
          <a:stretch>
            <a:fillRect/>
          </a:stretch>
        </p:blipFill>
        <p:spPr bwMode="auto">
          <a:xfrm>
            <a:off x="2000232" y="1285860"/>
            <a:ext cx="5143252" cy="3305172"/>
          </a:xfrm>
          <a:prstGeom prst="rect">
            <a:avLst/>
          </a:prstGeom>
          <a:noFill/>
          <a:ln w="9525">
            <a:noFill/>
            <a:miter lim="800000"/>
            <a:headEnd/>
            <a:tailEnd/>
          </a:ln>
          <a:effectLst/>
        </p:spPr>
      </p:pic>
      <p:sp>
        <p:nvSpPr>
          <p:cNvPr id="6" name="Prostokąt 5"/>
          <p:cNvSpPr/>
          <p:nvPr/>
        </p:nvSpPr>
        <p:spPr>
          <a:xfrm>
            <a:off x="357158" y="4857760"/>
            <a:ext cx="8501122" cy="1754326"/>
          </a:xfrm>
          <a:prstGeom prst="rect">
            <a:avLst/>
          </a:prstGeom>
        </p:spPr>
        <p:txBody>
          <a:bodyPr wrap="square">
            <a:spAutoFit/>
          </a:bodyPr>
          <a:lstStyle/>
          <a:p>
            <a:r>
              <a:rPr lang="en-US" dirty="0" smtClean="0"/>
              <a:t>Local networks concern installations located in a relatively small area. The theoretical diameter of a local network can be up to several hundred meters, but after taking into account the geometry of the rooms, the installation area is limited to one building or its part, e.g. a floor. In local networks, short links (up to approx. 100m) with high capacity or solutions based on radio technology are used. Local networks are also characterized by high operational reliability</a:t>
            </a:r>
            <a:endParaRPr lang="pl-PL"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Threat</a:t>
            </a:r>
            <a:r>
              <a:rPr lang="pl-PL" dirty="0" smtClean="0"/>
              <a:t> </a:t>
            </a:r>
            <a:r>
              <a:rPr lang="pl-PL" dirty="0" err="1" smtClean="0"/>
              <a:t>analysis</a:t>
            </a:r>
            <a:r>
              <a:rPr lang="pl-PL" dirty="0" smtClean="0"/>
              <a:t> - </a:t>
            </a:r>
            <a:r>
              <a:rPr lang="pl-PL" dirty="0" err="1" smtClean="0"/>
              <a:t>tools</a:t>
            </a:r>
            <a:endParaRPr lang="pl-PL" dirty="0"/>
          </a:p>
        </p:txBody>
      </p:sp>
      <p:sp>
        <p:nvSpPr>
          <p:cNvPr id="3" name="Symbol zastępczy zawartości 2"/>
          <p:cNvSpPr>
            <a:spLocks noGrp="1"/>
          </p:cNvSpPr>
          <p:nvPr>
            <p:ph idx="1"/>
          </p:nvPr>
        </p:nvSpPr>
        <p:spPr/>
        <p:txBody>
          <a:bodyPr>
            <a:normAutofit fontScale="92500" lnSpcReduction="20000"/>
          </a:bodyPr>
          <a:lstStyle/>
          <a:p>
            <a:r>
              <a:rPr lang="en-US" dirty="0" smtClean="0"/>
              <a:t>One of the basic problems related to the use of wireless networks is the issue of security</a:t>
            </a:r>
            <a:r>
              <a:rPr lang="en-US" dirty="0" smtClean="0"/>
              <a:t>.</a:t>
            </a:r>
            <a:endParaRPr lang="pl-PL" dirty="0" smtClean="0"/>
          </a:p>
          <a:p>
            <a:r>
              <a:rPr lang="en-US" dirty="0" smtClean="0"/>
              <a:t>There are many specialized programs that can be used to detect vulnerabilities in existing systems. </a:t>
            </a:r>
            <a:endParaRPr lang="pl-PL" dirty="0" smtClean="0"/>
          </a:p>
          <a:p>
            <a:r>
              <a:rPr lang="en-US" dirty="0" smtClean="0"/>
              <a:t>Examples </a:t>
            </a:r>
            <a:r>
              <a:rPr lang="en-US" dirty="0" smtClean="0"/>
              <a:t>of such programs include: </a:t>
            </a:r>
            <a:endParaRPr lang="pl-PL" dirty="0" smtClean="0"/>
          </a:p>
          <a:p>
            <a:pPr lvl="1"/>
            <a:r>
              <a:rPr lang="en-US" dirty="0" smtClean="0"/>
              <a:t>Ethereal </a:t>
            </a:r>
            <a:endParaRPr lang="pl-PL" dirty="0" smtClean="0"/>
          </a:p>
          <a:p>
            <a:pPr lvl="1"/>
            <a:r>
              <a:rPr lang="en-US" dirty="0" smtClean="0"/>
              <a:t>Kismet </a:t>
            </a:r>
            <a:endParaRPr lang="pl-PL" dirty="0" smtClean="0"/>
          </a:p>
          <a:p>
            <a:pPr lvl="1"/>
            <a:r>
              <a:rPr lang="en-US" dirty="0" err="1" smtClean="0"/>
              <a:t>Airsnarf</a:t>
            </a:r>
            <a:r>
              <a:rPr lang="en-US" dirty="0" smtClean="0"/>
              <a:t> </a:t>
            </a:r>
            <a:endParaRPr lang="pl-PL" dirty="0" smtClean="0"/>
          </a:p>
          <a:p>
            <a:pPr lvl="1"/>
            <a:r>
              <a:rPr lang="en-US" dirty="0" err="1" smtClean="0"/>
              <a:t>Airsnort</a:t>
            </a:r>
            <a:r>
              <a:rPr lang="en-US" dirty="0" smtClean="0"/>
              <a:t> </a:t>
            </a:r>
            <a:endParaRPr lang="pl-PL" dirty="0" smtClean="0"/>
          </a:p>
          <a:p>
            <a:pPr lvl="1"/>
            <a:r>
              <a:rPr lang="en-US" dirty="0" err="1" smtClean="0"/>
              <a:t>Aircrack</a:t>
            </a:r>
            <a:r>
              <a:rPr lang="en-US" dirty="0" smtClean="0"/>
              <a:t> </a:t>
            </a:r>
            <a:endParaRPr lang="pl-PL" dirty="0" smtClean="0"/>
          </a:p>
          <a:p>
            <a:pPr lvl="1"/>
            <a:r>
              <a:rPr lang="en-US" dirty="0" err="1" smtClean="0"/>
              <a:t>Wireshark</a:t>
            </a:r>
            <a:endParaRPr lang="pl-PL"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Ethereal</a:t>
            </a:r>
            <a:endParaRPr lang="pl-PL" dirty="0"/>
          </a:p>
        </p:txBody>
      </p:sp>
      <p:pic>
        <p:nvPicPr>
          <p:cNvPr id="68610" name="Picture 2"/>
          <p:cNvPicPr>
            <a:picLocks noChangeAspect="1" noChangeArrowheads="1"/>
          </p:cNvPicPr>
          <p:nvPr/>
        </p:nvPicPr>
        <p:blipFill>
          <a:blip r:embed="rId2"/>
          <a:srcRect/>
          <a:stretch>
            <a:fillRect/>
          </a:stretch>
        </p:blipFill>
        <p:spPr bwMode="auto">
          <a:xfrm>
            <a:off x="1071538" y="1214422"/>
            <a:ext cx="6886575" cy="5476875"/>
          </a:xfrm>
          <a:prstGeom prst="rect">
            <a:avLst/>
          </a:prstGeom>
          <a:noFill/>
          <a:ln w="9525">
            <a:noFill/>
            <a:miter lim="800000"/>
            <a:headEnd/>
            <a:tailEnd/>
          </a:ln>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Kismet</a:t>
            </a:r>
            <a:endParaRPr lang="pl-PL" dirty="0"/>
          </a:p>
        </p:txBody>
      </p:sp>
      <p:pic>
        <p:nvPicPr>
          <p:cNvPr id="69634" name="Picture 2"/>
          <p:cNvPicPr>
            <a:picLocks noChangeAspect="1" noChangeArrowheads="1"/>
          </p:cNvPicPr>
          <p:nvPr/>
        </p:nvPicPr>
        <p:blipFill>
          <a:blip r:embed="rId2"/>
          <a:srcRect/>
          <a:stretch>
            <a:fillRect/>
          </a:stretch>
        </p:blipFill>
        <p:spPr bwMode="auto">
          <a:xfrm>
            <a:off x="214282" y="1285860"/>
            <a:ext cx="4000528" cy="2912884"/>
          </a:xfrm>
          <a:prstGeom prst="rect">
            <a:avLst/>
          </a:prstGeom>
          <a:noFill/>
          <a:ln w="9525">
            <a:noFill/>
            <a:miter lim="800000"/>
            <a:headEnd/>
            <a:tailEnd/>
          </a:ln>
          <a:effectLst/>
        </p:spPr>
      </p:pic>
      <p:pic>
        <p:nvPicPr>
          <p:cNvPr id="69635" name="Picture 3"/>
          <p:cNvPicPr>
            <a:picLocks noChangeAspect="1" noChangeArrowheads="1"/>
          </p:cNvPicPr>
          <p:nvPr/>
        </p:nvPicPr>
        <p:blipFill>
          <a:blip r:embed="rId3"/>
          <a:srcRect/>
          <a:stretch>
            <a:fillRect/>
          </a:stretch>
        </p:blipFill>
        <p:spPr bwMode="auto">
          <a:xfrm>
            <a:off x="4331012" y="3286124"/>
            <a:ext cx="4617796" cy="3362333"/>
          </a:xfrm>
          <a:prstGeom prst="rect">
            <a:avLst/>
          </a:prstGeom>
          <a:noFill/>
          <a:ln w="9525">
            <a:noFill/>
            <a:miter lim="800000"/>
            <a:headEnd/>
            <a:tailEnd/>
          </a:ln>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Airsnort</a:t>
            </a:r>
            <a:endParaRPr lang="pl-PL" dirty="0"/>
          </a:p>
        </p:txBody>
      </p:sp>
      <p:pic>
        <p:nvPicPr>
          <p:cNvPr id="70658" name="Picture 2"/>
          <p:cNvPicPr>
            <a:picLocks noChangeAspect="1" noChangeArrowheads="1"/>
          </p:cNvPicPr>
          <p:nvPr/>
        </p:nvPicPr>
        <p:blipFill>
          <a:blip r:embed="rId2"/>
          <a:srcRect/>
          <a:stretch>
            <a:fillRect/>
          </a:stretch>
        </p:blipFill>
        <p:spPr bwMode="auto">
          <a:xfrm>
            <a:off x="571472" y="1643050"/>
            <a:ext cx="8080970" cy="3357586"/>
          </a:xfrm>
          <a:prstGeom prst="rect">
            <a:avLst/>
          </a:prstGeom>
          <a:noFill/>
          <a:ln w="9525">
            <a:noFill/>
            <a:miter lim="800000"/>
            <a:headEnd/>
            <a:tailEnd/>
          </a:ln>
          <a:effec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Aircrack</a:t>
            </a:r>
            <a:endParaRPr lang="pl-PL" dirty="0"/>
          </a:p>
        </p:txBody>
      </p:sp>
      <p:pic>
        <p:nvPicPr>
          <p:cNvPr id="71682" name="Picture 2"/>
          <p:cNvPicPr>
            <a:picLocks noChangeAspect="1" noChangeArrowheads="1"/>
          </p:cNvPicPr>
          <p:nvPr/>
        </p:nvPicPr>
        <p:blipFill>
          <a:blip r:embed="rId2"/>
          <a:srcRect/>
          <a:stretch>
            <a:fillRect/>
          </a:stretch>
        </p:blipFill>
        <p:spPr bwMode="auto">
          <a:xfrm>
            <a:off x="1285852" y="1285860"/>
            <a:ext cx="6898596" cy="5143512"/>
          </a:xfrm>
          <a:prstGeom prst="rect">
            <a:avLst/>
          </a:prstGeom>
          <a:noFill/>
          <a:ln w="9525">
            <a:noFill/>
            <a:miter lim="800000"/>
            <a:headEnd/>
            <a:tailEnd/>
          </a:ln>
          <a:effec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Wireshark</a:t>
            </a:r>
            <a:endParaRPr lang="pl-PL" dirty="0"/>
          </a:p>
        </p:txBody>
      </p:sp>
      <p:pic>
        <p:nvPicPr>
          <p:cNvPr id="72706" name="Picture 2"/>
          <p:cNvPicPr>
            <a:picLocks noChangeAspect="1" noChangeArrowheads="1"/>
          </p:cNvPicPr>
          <p:nvPr/>
        </p:nvPicPr>
        <p:blipFill>
          <a:blip r:embed="rId2"/>
          <a:srcRect/>
          <a:stretch>
            <a:fillRect/>
          </a:stretch>
        </p:blipFill>
        <p:spPr bwMode="auto">
          <a:xfrm>
            <a:off x="428596" y="1643050"/>
            <a:ext cx="8477250" cy="4288127"/>
          </a:xfrm>
          <a:prstGeom prst="rect">
            <a:avLst/>
          </a:prstGeom>
          <a:noFill/>
          <a:ln w="9525">
            <a:noFill/>
            <a:miter lim="800000"/>
            <a:headEnd/>
            <a:tailEnd/>
          </a:ln>
          <a:effec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928794" y="2786058"/>
            <a:ext cx="5539850" cy="646331"/>
          </a:xfrm>
          <a:prstGeom prst="rect">
            <a:avLst/>
          </a:prstGeom>
        </p:spPr>
        <p:txBody>
          <a:bodyPr wrap="none">
            <a:spAutoFit/>
          </a:bodyPr>
          <a:lstStyle/>
          <a:p>
            <a:r>
              <a:rPr lang="en-US" sz="3600" dirty="0" smtClean="0"/>
              <a:t>Thank you for your attention</a:t>
            </a:r>
            <a:endParaRPr lang="pl-PL" sz="3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campus networks</a:t>
            </a:r>
            <a:endParaRPr lang="pl-PL" dirty="0"/>
          </a:p>
        </p:txBody>
      </p:sp>
      <p:pic>
        <p:nvPicPr>
          <p:cNvPr id="6146" name="Picture 2"/>
          <p:cNvPicPr>
            <a:picLocks noGrp="1" noChangeAspect="1" noChangeArrowheads="1"/>
          </p:cNvPicPr>
          <p:nvPr>
            <p:ph idx="1"/>
          </p:nvPr>
        </p:nvPicPr>
        <p:blipFill>
          <a:blip r:embed="rId2"/>
          <a:srcRect/>
          <a:stretch>
            <a:fillRect/>
          </a:stretch>
        </p:blipFill>
        <p:spPr bwMode="auto">
          <a:xfrm>
            <a:off x="2214546" y="1428736"/>
            <a:ext cx="4635640" cy="3296455"/>
          </a:xfrm>
          <a:prstGeom prst="rect">
            <a:avLst/>
          </a:prstGeom>
          <a:noFill/>
          <a:ln w="9525">
            <a:noFill/>
            <a:miter lim="800000"/>
            <a:headEnd/>
            <a:tailEnd/>
          </a:ln>
          <a:effectLst/>
        </p:spPr>
      </p:pic>
      <p:sp>
        <p:nvSpPr>
          <p:cNvPr id="5" name="Prostokąt 4"/>
          <p:cNvSpPr/>
          <p:nvPr/>
        </p:nvSpPr>
        <p:spPr>
          <a:xfrm>
            <a:off x="642910" y="5072074"/>
            <a:ext cx="8001056" cy="923330"/>
          </a:xfrm>
          <a:prstGeom prst="rect">
            <a:avLst/>
          </a:prstGeom>
        </p:spPr>
        <p:txBody>
          <a:bodyPr wrap="square">
            <a:spAutoFit/>
          </a:bodyPr>
          <a:lstStyle/>
          <a:p>
            <a:r>
              <a:rPr lang="en-US" dirty="0" smtClean="0"/>
              <a:t>In the case of universities, a solution is usually used that consists in connecting individual, internal local networks with links characteristic of the techniques used in the construction of local, not wide-area computer networks.</a:t>
            </a:r>
            <a:endParaRPr lang="pl-PL"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MAN</a:t>
            </a:r>
            <a:endParaRPr lang="pl-PL" dirty="0"/>
          </a:p>
        </p:txBody>
      </p:sp>
      <p:pic>
        <p:nvPicPr>
          <p:cNvPr id="7170" name="Picture 2"/>
          <p:cNvPicPr>
            <a:picLocks noChangeAspect="1" noChangeArrowheads="1"/>
          </p:cNvPicPr>
          <p:nvPr/>
        </p:nvPicPr>
        <p:blipFill>
          <a:blip r:embed="rId2"/>
          <a:srcRect/>
          <a:stretch>
            <a:fillRect/>
          </a:stretch>
        </p:blipFill>
        <p:spPr bwMode="auto">
          <a:xfrm>
            <a:off x="2214546" y="1214422"/>
            <a:ext cx="4572032" cy="3393582"/>
          </a:xfrm>
          <a:prstGeom prst="rect">
            <a:avLst/>
          </a:prstGeom>
          <a:noFill/>
          <a:ln w="9525">
            <a:noFill/>
            <a:miter lim="800000"/>
            <a:headEnd/>
            <a:tailEnd/>
          </a:ln>
          <a:effectLst/>
        </p:spPr>
      </p:pic>
      <p:sp>
        <p:nvSpPr>
          <p:cNvPr id="5" name="Prostokąt 4"/>
          <p:cNvSpPr/>
          <p:nvPr/>
        </p:nvSpPr>
        <p:spPr>
          <a:xfrm>
            <a:off x="142844" y="4857760"/>
            <a:ext cx="8786874" cy="1754326"/>
          </a:xfrm>
          <a:prstGeom prst="rect">
            <a:avLst/>
          </a:prstGeom>
        </p:spPr>
        <p:txBody>
          <a:bodyPr wrap="square">
            <a:spAutoFit/>
          </a:bodyPr>
          <a:lstStyle/>
          <a:p>
            <a:r>
              <a:rPr lang="en-US" dirty="0" smtClean="0"/>
              <a:t>Metropolitan networks resemble both campus networks and wide area networks in their structure. Their task is to connect many local networks located within the urban agglomeration, which is still a relatively small area. However, in this case, due to formal and security considerations, these connections are generally typical of wide area networks. In addition, the tasks of metropolitan networks include connecting individual computers, mainly private individuals, to the Internet.</a:t>
            </a:r>
            <a:endParaRPr lang="pl-PL" dirty="0"/>
          </a:p>
        </p:txBody>
      </p:sp>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2086</Words>
  <PresentationFormat>Pokaz na ekranie (4:3)</PresentationFormat>
  <Paragraphs>233</Paragraphs>
  <Slides>76</Slides>
  <Notes>0</Notes>
  <HiddenSlides>0</HiddenSlides>
  <MMClips>0</MMClips>
  <ScaleCrop>false</ScaleCrop>
  <HeadingPairs>
    <vt:vector size="4" baseType="variant">
      <vt:variant>
        <vt:lpstr>Motyw</vt:lpstr>
      </vt:variant>
      <vt:variant>
        <vt:i4>1</vt:i4>
      </vt:variant>
      <vt:variant>
        <vt:lpstr>Tytuły slajdów</vt:lpstr>
      </vt:variant>
      <vt:variant>
        <vt:i4>76</vt:i4>
      </vt:variant>
    </vt:vector>
  </HeadingPairs>
  <TitlesOfParts>
    <vt:vector size="77" baseType="lpstr">
      <vt:lpstr>Motyw pakietu Office</vt:lpstr>
      <vt:lpstr>Computer networks</vt:lpstr>
      <vt:lpstr>computer network  </vt:lpstr>
      <vt:lpstr>The beginnings of computer networks, MainFrame computers, minicomputers</vt:lpstr>
      <vt:lpstr>The first computer networks - ARPANET</vt:lpstr>
      <vt:lpstr>Network types</vt:lpstr>
      <vt:lpstr>WAN</vt:lpstr>
      <vt:lpstr>LAN</vt:lpstr>
      <vt:lpstr>campus networks</vt:lpstr>
      <vt:lpstr>MAN</vt:lpstr>
      <vt:lpstr>LAN MAN WAN - comparison</vt:lpstr>
      <vt:lpstr>PAN</vt:lpstr>
      <vt:lpstr>Network topologies</vt:lpstr>
      <vt:lpstr>Network topologies</vt:lpstr>
      <vt:lpstr>Passive and active network devices</vt:lpstr>
      <vt:lpstr>Passive and active network devices</vt:lpstr>
      <vt:lpstr>Passive and active network devices</vt:lpstr>
      <vt:lpstr>Examples of network devices</vt:lpstr>
      <vt:lpstr>Modem</vt:lpstr>
      <vt:lpstr>Converters</vt:lpstr>
      <vt:lpstr>Hub</vt:lpstr>
      <vt:lpstr>WLAN access point</vt:lpstr>
      <vt:lpstr>Network cards</vt:lpstr>
      <vt:lpstr>Router</vt:lpstr>
      <vt:lpstr>TCP/IP-ISO/OSI model</vt:lpstr>
      <vt:lpstr>TCP/IP-ISO/OSI model</vt:lpstr>
      <vt:lpstr>IP addressing</vt:lpstr>
      <vt:lpstr>IPv4 classes</vt:lpstr>
      <vt:lpstr>IPv4 classes</vt:lpstr>
      <vt:lpstr>Network masks</vt:lpstr>
      <vt:lpstr>Slajd 30</vt:lpstr>
      <vt:lpstr>Network masks - notations</vt:lpstr>
      <vt:lpstr>NAT, Masquerading IPv4 addresses</vt:lpstr>
      <vt:lpstr>Wired communication media</vt:lpstr>
      <vt:lpstr>Structured cabling</vt:lpstr>
      <vt:lpstr>Twisted pair type cable</vt:lpstr>
      <vt:lpstr>Categories and classes of twisted-pair cable</vt:lpstr>
      <vt:lpstr>Specification of wire connections in RJ-45 plugs</vt:lpstr>
      <vt:lpstr>"Straight" cable - standard T568A</vt:lpstr>
      <vt:lpstr>"Straight" cable - standard T568B</vt:lpstr>
      <vt:lpstr>"Cross" type cable - a combination of T568A and T568B standards</vt:lpstr>
      <vt:lpstr>Cross connections for the same standard</vt:lpstr>
      <vt:lpstr>Coaxial coaxial cable</vt:lpstr>
      <vt:lpstr>Coaxial coaxial cable</vt:lpstr>
      <vt:lpstr>Coaxial coaxial cable</vt:lpstr>
      <vt:lpstr>Coaxial coaxial cable</vt:lpstr>
      <vt:lpstr>Network card with coaxial cable and terminator</vt:lpstr>
      <vt:lpstr>Fiber optic cable</vt:lpstr>
      <vt:lpstr>Fiber optic cable - construction</vt:lpstr>
      <vt:lpstr>Types of fiber optic cables</vt:lpstr>
      <vt:lpstr>Comparison of cable networks</vt:lpstr>
      <vt:lpstr>Routing IP</vt:lpstr>
      <vt:lpstr>Example network</vt:lpstr>
      <vt:lpstr>Static routing</vt:lpstr>
      <vt:lpstr>Static routing</vt:lpstr>
      <vt:lpstr>Static routing</vt:lpstr>
      <vt:lpstr>Routing – default route</vt:lpstr>
      <vt:lpstr>Routing – default route</vt:lpstr>
      <vt:lpstr>Routing – default route</vt:lpstr>
      <vt:lpstr>Dynamic routing - types</vt:lpstr>
      <vt:lpstr>Dynamic Routing – selected protocols</vt:lpstr>
      <vt:lpstr>Routing - ways to avoid loops</vt:lpstr>
      <vt:lpstr>Routing - ways to avoid loops</vt:lpstr>
      <vt:lpstr>Routing - ways to avoid loops</vt:lpstr>
      <vt:lpstr>WLAN wireless network technologies</vt:lpstr>
      <vt:lpstr>Frequency ranges of wireless networks</vt:lpstr>
      <vt:lpstr>Radio communication frequency ranges</vt:lpstr>
      <vt:lpstr>Basic components of wireless networks</vt:lpstr>
      <vt:lpstr>802.11 standards - summary</vt:lpstr>
      <vt:lpstr>Wireless network security</vt:lpstr>
      <vt:lpstr>Threat analysis - tools</vt:lpstr>
      <vt:lpstr>Ethereal</vt:lpstr>
      <vt:lpstr>Kismet</vt:lpstr>
      <vt:lpstr>Airsnort</vt:lpstr>
      <vt:lpstr>Aircrack</vt:lpstr>
      <vt:lpstr>Wireshark</vt:lpstr>
      <vt:lpstr>Slajd 76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networks</dc:title>
  <dc:creator>Nowy</dc:creator>
  <cp:lastModifiedBy>Nowy</cp:lastModifiedBy>
  <cp:revision>13</cp:revision>
  <dcterms:created xsi:type="dcterms:W3CDTF">2023-05-25T23:41:52Z</dcterms:created>
  <dcterms:modified xsi:type="dcterms:W3CDTF">2023-05-26T01:26:54Z</dcterms:modified>
</cp:coreProperties>
</file>